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</p:sldIdLst>
  <p:sldSz cx="12192000" cy="6858000"/>
  <p:notesSz cx="6858000" cy="9144000"/>
  <p:embeddedFontLst>
    <p:embeddedFont>
      <p:font typeface="맑은 고딕" panose="020B0503020000020004" pitchFamily="50" charset="-127"/>
      <p:regular r:id="rId17"/>
      <p:bold r:id="rId18"/>
    </p:embeddedFont>
    <p:embeddedFont>
      <p:font typeface="배달의민족 도현" panose="020B0600000101010101" pitchFamily="50" charset="-127"/>
      <p:regular r:id="rId19"/>
    </p:embeddedFont>
    <p:embeddedFont>
      <p:font typeface="배달의민족 한나체 Air" panose="020B0600000101010101" pitchFamily="50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A9D18E"/>
    <a:srgbClr val="FF9B9B"/>
    <a:srgbClr val="F8CBAD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6B3A11-FA70-34F1-FDFB-9D7F4BCDB666}" v="1290" dt="2021-09-11T15:15:42.9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1" autoAdjust="0"/>
    <p:restoredTop sz="80235" autoAdjust="0"/>
  </p:normalViewPr>
  <p:slideViewPr>
    <p:cSldViewPr snapToGrid="0">
      <p:cViewPr varScale="1">
        <p:scale>
          <a:sx n="91" d="100"/>
          <a:sy n="91" d="100"/>
        </p:scale>
        <p:origin x="106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svg>
</file>

<file path=ppt/media/image3.png>
</file>

<file path=ppt/media/image30.png>
</file>

<file path=ppt/media/image31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FC1DFD-7E67-48FC-A424-9783CEAE917F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BDAE1-7A63-4FE3-BFFF-B0BC79037C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896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</a:t>
            </a:r>
            <a:r>
              <a:rPr lang="en-US" altLang="ko-KR" dirty="0"/>
              <a:t>4</a:t>
            </a:r>
            <a:r>
              <a:rPr lang="ko-KR" altLang="en-US" dirty="0"/>
              <a:t>조 발표를 맡은 </a:t>
            </a:r>
            <a:r>
              <a:rPr lang="en-US" altLang="ko-KR" dirty="0"/>
              <a:t>OOO 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발표 시작하겠습니다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저희는 </a:t>
            </a:r>
            <a:r>
              <a:rPr lang="en-US" altLang="ko-KR" dirty="0"/>
              <a:t>~~~</a:t>
            </a:r>
            <a:r>
              <a:rPr lang="ko-KR" altLang="en-US" dirty="0"/>
              <a:t>이라는 과제로 프로젝트를 진행하게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93402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순서대로 애니메이션</a:t>
            </a:r>
            <a:r>
              <a:rPr lang="en-US" altLang="ko-KR" dirty="0"/>
              <a:t>]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왼쪽 방식 설명</a:t>
            </a:r>
            <a:r>
              <a:rPr lang="en-US" altLang="ko-KR" dirty="0"/>
              <a:t>(</a:t>
            </a:r>
            <a:r>
              <a:rPr lang="ko-KR" altLang="en-US" dirty="0" err="1"/>
              <a:t>알림서비스</a:t>
            </a:r>
            <a:r>
              <a:rPr lang="en-US" altLang="ko-KR" dirty="0"/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dirty="0"/>
              <a:t>사진처럼 날짜 시간 위치 정보를 담당 경찰에게 문자로 전송하는 서비스</a:t>
            </a:r>
            <a:endParaRPr lang="en-US" altLang="ko-KR" dirty="0"/>
          </a:p>
          <a:p>
            <a:pPr marL="171450" indent="-171450">
              <a:buFontTx/>
              <a:buChar char="-"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2. </a:t>
            </a:r>
            <a:r>
              <a:rPr lang="ko-KR" altLang="en-US" dirty="0"/>
              <a:t>오른쪽 방식 설명</a:t>
            </a:r>
            <a:r>
              <a:rPr lang="en-US" altLang="ko-KR" dirty="0"/>
              <a:t>(</a:t>
            </a:r>
            <a:r>
              <a:rPr lang="ko-KR" altLang="en-US" dirty="0"/>
              <a:t>어플</a:t>
            </a:r>
            <a:r>
              <a:rPr lang="en-US" altLang="ko-KR" dirty="0"/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dirty="0"/>
              <a:t>위반 데이터들을 받아와서 관리하는 방식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받아온 정보를 누르면 상세 정보</a:t>
            </a:r>
            <a:r>
              <a:rPr lang="en-US" altLang="ko-KR" dirty="0"/>
              <a:t>(</a:t>
            </a:r>
            <a:r>
              <a:rPr lang="ko-KR" altLang="en-US" dirty="0"/>
              <a:t>위치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사진 등</a:t>
            </a:r>
            <a:r>
              <a:rPr lang="en-US" altLang="ko-KR" dirty="0"/>
              <a:t>)</a:t>
            </a:r>
            <a:r>
              <a:rPr lang="ko-KR" altLang="en-US" dirty="0"/>
              <a:t>이 출력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상세 정보란에서 단속 완료 버튼 누르기 가능</a:t>
            </a: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611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2921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</a:t>
            </a:r>
            <a:r>
              <a:rPr lang="ko-KR" altLang="en-US" dirty="0" err="1"/>
              <a:t>밑에꺼를</a:t>
            </a:r>
            <a:r>
              <a:rPr lang="ko-KR" altLang="en-US" dirty="0"/>
              <a:t> 대본처럼 읽으면 </a:t>
            </a:r>
            <a:r>
              <a:rPr lang="ko-KR" altLang="en-US" dirty="0" err="1"/>
              <a:t>될듯</a:t>
            </a:r>
            <a:r>
              <a:rPr lang="en-US" altLang="ko-KR" dirty="0"/>
              <a:t>?, </a:t>
            </a:r>
            <a:r>
              <a:rPr lang="ko-KR" altLang="en-US" dirty="0"/>
              <a:t>애니메이션도 </a:t>
            </a:r>
            <a:r>
              <a:rPr lang="ko-KR" altLang="en-US" dirty="0" err="1"/>
              <a:t>넣을게</a:t>
            </a:r>
            <a:r>
              <a:rPr lang="ko-KR" altLang="en-US" dirty="0"/>
              <a:t> </a:t>
            </a:r>
            <a:r>
              <a:rPr lang="ko-KR" altLang="en-US" dirty="0" err="1"/>
              <a:t>ㅋㅋ</a:t>
            </a:r>
            <a:r>
              <a:rPr lang="en-US" altLang="ko-KR" dirty="0"/>
              <a:t>]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1. </a:t>
            </a:r>
            <a:r>
              <a:rPr lang="ko-KR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딥러닝 기반의 장애인전용주차구역 감시 시스템 개발을 통한 장애인차량의 주차공간 </a:t>
            </a:r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확보</a:t>
            </a:r>
          </a:p>
          <a:p>
            <a:r>
              <a:rPr lang="en-US" altLang="ko-KR" dirty="0"/>
              <a:t>2. </a:t>
            </a:r>
            <a:r>
              <a:rPr lang="ko-KR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비장애인</a:t>
            </a:r>
            <a:r>
              <a:rPr lang="en-US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ko-KR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차량에 대한 주차위반 처리의 자동화</a:t>
            </a:r>
            <a:endParaRPr lang="en-US" altLang="ko-KR" sz="12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r>
              <a:rPr lang="en-US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3. </a:t>
            </a:r>
            <a:r>
              <a:rPr lang="ko-KR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최근 널리 연구되고 있는 객체 탐색 및 분류와 관련된 다양한 기술을 확보하고 </a:t>
            </a:r>
            <a:endParaRPr lang="en-US" altLang="ko-KR" sz="12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r>
              <a:rPr lang="en-US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 </a:t>
            </a:r>
            <a:r>
              <a:rPr lang="ko-KR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심층신경망을 연구할 고급 인재양성에 도움이 되는 기술의 기반이 될 수 </a:t>
            </a:r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있음</a:t>
            </a:r>
            <a:endParaRPr lang="ko-KR" altLang="ko-KR" sz="12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r>
              <a:rPr lang="en-US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4. </a:t>
            </a:r>
            <a:r>
              <a:rPr lang="ko-KR" altLang="ko-KR" sz="12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저품질의</a:t>
            </a:r>
            <a:r>
              <a:rPr lang="ko-KR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이미지 데이터로부터 정확한 분류를 통한 자동으로 </a:t>
            </a:r>
            <a:endParaRPr lang="en-US" altLang="ko-KR" sz="12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r>
              <a:rPr lang="en-US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 </a:t>
            </a:r>
            <a:r>
              <a:rPr lang="ko-KR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원하는 이미지를 감지하는 기술을 개선하여 </a:t>
            </a:r>
            <a:endParaRPr lang="en-US" altLang="ko-KR" sz="12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r>
              <a:rPr lang="en-US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 </a:t>
            </a:r>
            <a:r>
              <a:rPr lang="ko-KR" altLang="ko-KR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인공지능과 관련된 산업의 경쟁력을 높일 수 </a:t>
            </a:r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있음</a:t>
            </a:r>
            <a:endParaRPr lang="ko-KR" altLang="ko-KR" sz="12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2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endParaRPr lang="ko-KR" altLang="ko-KR" sz="12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l"/>
            <a:endParaRPr lang="ko-KR" altLang="ko-KR" sz="12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614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983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간단하게 목차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086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출처 들어가봐서 사례 어느정도 파악한 뒤에 발표 때는 사진보면서 그 내용 말하면 </a:t>
            </a:r>
            <a:r>
              <a:rPr lang="ko-KR" altLang="en-US" dirty="0" err="1"/>
              <a:t>될듯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만약 </a:t>
            </a:r>
            <a:r>
              <a:rPr lang="en-US" altLang="ko-KR" dirty="0"/>
              <a:t>3</a:t>
            </a:r>
            <a:r>
              <a:rPr lang="ko-KR" altLang="en-US" dirty="0"/>
              <a:t>가지 사례 다 자세하게 </a:t>
            </a:r>
            <a:r>
              <a:rPr lang="ko-KR" altLang="en-US" dirty="0" err="1"/>
              <a:t>말할꺼면</a:t>
            </a:r>
            <a:r>
              <a:rPr lang="ko-KR" altLang="en-US" dirty="0"/>
              <a:t> 사진 </a:t>
            </a:r>
            <a:r>
              <a:rPr lang="ko-KR" altLang="en-US" dirty="0" err="1"/>
              <a:t>한개씩</a:t>
            </a:r>
            <a:r>
              <a:rPr lang="ko-KR" altLang="en-US" dirty="0"/>
              <a:t> 애니메이션으로 표현해도 괜찮을 듯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3767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dirty="0">
                <a:ea typeface="+mj-lt"/>
                <a:cs typeface="+mj-lt"/>
              </a:rPr>
              <a:t>[</a:t>
            </a:r>
            <a:r>
              <a:rPr lang="ko-KR" altLang="en-US" sz="1200" dirty="0">
                <a:ea typeface="+mj-lt"/>
                <a:cs typeface="+mj-lt"/>
              </a:rPr>
              <a:t>순서대로 애니메이션</a:t>
            </a:r>
            <a:r>
              <a:rPr lang="en-US" altLang="ko-KR" sz="1200" dirty="0">
                <a:ea typeface="+mj-lt"/>
                <a:cs typeface="+mj-lt"/>
              </a:rPr>
              <a:t>]</a:t>
            </a:r>
          </a:p>
          <a:p>
            <a:r>
              <a:rPr lang="en-US" altLang="ko-KR" sz="1200" dirty="0">
                <a:ea typeface="+mj-lt"/>
                <a:cs typeface="+mj-lt"/>
              </a:rPr>
              <a:t>1</a:t>
            </a:r>
            <a:r>
              <a:rPr lang="ko-KR" altLang="en-US" sz="1200" dirty="0">
                <a:ea typeface="+mj-lt"/>
                <a:cs typeface="+mj-lt"/>
              </a:rPr>
              <a:t>번 사진</a:t>
            </a:r>
            <a:endParaRPr lang="en-US" altLang="ko-KR" sz="1200" dirty="0">
              <a:ea typeface="+mj-lt"/>
              <a:cs typeface="+mj-lt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ea typeface="+mj-lt"/>
                <a:cs typeface="+mj-lt"/>
              </a:rPr>
              <a:t>장애인전용주차구역의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비장애인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차량의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불법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주차에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대한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단속을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실시하고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있지만</a:t>
            </a:r>
            <a:r>
              <a:rPr lang="en-US" altLang="ko-KR" sz="1200" dirty="0">
                <a:ea typeface="+mj-lt"/>
                <a:cs typeface="+mj-lt"/>
              </a:rPr>
              <a:t>, 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ea typeface="+mj-lt"/>
                <a:cs typeface="+mj-lt"/>
              </a:rPr>
              <a:t>현재로서는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직접적인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인력의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투입으로만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수행되고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있는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환경이고</a:t>
            </a:r>
            <a:r>
              <a:rPr lang="en-US" altLang="ko-KR" sz="1200" dirty="0">
                <a:ea typeface="+mj-lt"/>
                <a:cs typeface="+mj-lt"/>
              </a:rPr>
              <a:t>, </a:t>
            </a:r>
            <a:r>
              <a:rPr lang="ko-KR" altLang="en-US" sz="1200" dirty="0" err="1">
                <a:ea typeface="+mj-lt"/>
                <a:cs typeface="+mj-lt"/>
              </a:rPr>
              <a:t>이마저도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인력의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한계로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인하여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장애인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차량의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불편함이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가중되고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있는</a:t>
            </a:r>
            <a:r>
              <a:rPr lang="en-US" altLang="ko-KR" sz="1200" dirty="0">
                <a:ea typeface="+mj-lt"/>
                <a:cs typeface="+mj-lt"/>
              </a:rPr>
              <a:t> </a:t>
            </a:r>
            <a:r>
              <a:rPr lang="ko-KR" altLang="en-US" sz="1200" dirty="0">
                <a:ea typeface="+mj-lt"/>
                <a:cs typeface="+mj-lt"/>
              </a:rPr>
              <a:t>실정이다</a:t>
            </a:r>
            <a:r>
              <a:rPr lang="en-US" altLang="ko-KR" sz="1200" dirty="0">
                <a:ea typeface="+mj-lt"/>
                <a:cs typeface="+mj-lt"/>
              </a:rPr>
              <a:t>.</a:t>
            </a:r>
          </a:p>
          <a:p>
            <a:pPr marL="0" indent="0">
              <a:buFontTx/>
              <a:buNone/>
            </a:pPr>
            <a:r>
              <a:rPr lang="en-US" altLang="ko-KR" sz="1200" dirty="0">
                <a:ea typeface="+mj-lt"/>
                <a:cs typeface="+mj-lt"/>
              </a:rPr>
              <a:t>2</a:t>
            </a:r>
            <a:r>
              <a:rPr lang="ko-KR" altLang="en-US" sz="1200" dirty="0">
                <a:ea typeface="+mj-lt"/>
                <a:cs typeface="+mj-lt"/>
              </a:rPr>
              <a:t>번 사진</a:t>
            </a:r>
            <a:endParaRPr lang="en-US" altLang="ko-KR" sz="1200" dirty="0">
              <a:ea typeface="+mj-lt"/>
              <a:cs typeface="+mj-lt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ea typeface="+mj-lt"/>
                <a:cs typeface="+mj-lt"/>
              </a:rPr>
              <a:t>실제로 이러한 </a:t>
            </a:r>
            <a:r>
              <a:rPr lang="en-US" altLang="ko-KR" sz="1200" dirty="0">
                <a:ea typeface="+mj-lt"/>
                <a:cs typeface="+mj-lt"/>
              </a:rPr>
              <a:t>IoT </a:t>
            </a:r>
            <a:r>
              <a:rPr lang="ko-KR" altLang="en-US" sz="1200" dirty="0">
                <a:ea typeface="+mj-lt"/>
                <a:cs typeface="+mj-lt"/>
              </a:rPr>
              <a:t>기술을 활용하여 시범 운행하고 있지만</a:t>
            </a:r>
            <a:r>
              <a:rPr lang="en-US" altLang="ko-KR" sz="1200" dirty="0">
                <a:ea typeface="+mj-lt"/>
                <a:cs typeface="+mj-lt"/>
              </a:rPr>
              <a:t>,</a:t>
            </a:r>
          </a:p>
          <a:p>
            <a:pPr marL="171450" indent="-171450">
              <a:buFontTx/>
              <a:buChar char="-"/>
            </a:pPr>
            <a:r>
              <a:rPr lang="ko-KR" altLang="en-US" dirty="0">
                <a:ea typeface="+mj-lt"/>
                <a:cs typeface="+mj-lt"/>
              </a:rPr>
              <a:t>설치하는 비용적인 문제</a:t>
            </a:r>
            <a:r>
              <a:rPr lang="en-US" altLang="ko-KR" dirty="0">
                <a:ea typeface="+mj-lt"/>
                <a:cs typeface="+mj-lt"/>
              </a:rPr>
              <a:t>, </a:t>
            </a:r>
            <a:r>
              <a:rPr lang="ko-KR" altLang="en-US" dirty="0">
                <a:ea typeface="+mj-lt"/>
                <a:cs typeface="+mj-lt"/>
              </a:rPr>
              <a:t>공간적인 문제가 따르고 있다</a:t>
            </a:r>
            <a:r>
              <a:rPr lang="en-US" altLang="ko-KR" dirty="0">
                <a:ea typeface="+mj-lt"/>
                <a:cs typeface="+mj-lt"/>
              </a:rPr>
              <a:t>.</a:t>
            </a:r>
            <a:endParaRPr lang="ko-KR" altLang="en-US" dirty="0">
              <a:ea typeface="+mj-lt"/>
              <a:cs typeface="+mj-lt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162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dirty="0">
                <a:ea typeface="+mn-lt"/>
                <a:cs typeface="+mn-lt"/>
              </a:rPr>
              <a:t>따라서 딥러닝 기반의 장애인주차구역 감시 시스템을 개발하여 직접적인 인력의 </a:t>
            </a:r>
            <a:r>
              <a:rPr lang="ko-KR" altLang="ko-KR" dirty="0" err="1">
                <a:ea typeface="+mn-lt"/>
                <a:cs typeface="+mn-lt"/>
              </a:rPr>
              <a:t>투입없이</a:t>
            </a:r>
            <a:r>
              <a:rPr lang="ko-KR" altLang="ko-KR" dirty="0">
                <a:ea typeface="+mn-lt"/>
                <a:cs typeface="+mn-lt"/>
              </a:rPr>
              <a:t> 불법 주차한 차량을 감지하고 이를 단속에 활용할 수 있는 </a:t>
            </a:r>
            <a:r>
              <a:rPr lang="en-US" altLang="ko-KR" dirty="0">
                <a:ea typeface="+mn-lt"/>
                <a:cs typeface="+mn-lt"/>
              </a:rPr>
              <a:t>S/W </a:t>
            </a:r>
            <a:r>
              <a:rPr lang="ko-KR" altLang="ko-KR" dirty="0">
                <a:ea typeface="+mn-lt"/>
                <a:cs typeface="+mn-lt"/>
              </a:rPr>
              <a:t>개발을 목표로 하였다</a:t>
            </a:r>
            <a:r>
              <a:rPr lang="en-US" altLang="ko-KR" dirty="0">
                <a:ea typeface="+mn-lt"/>
                <a:cs typeface="+mn-lt"/>
              </a:rPr>
              <a:t>.</a:t>
            </a:r>
            <a:endParaRPr lang="ko-KR" altLang="ko-KR" dirty="0"/>
          </a:p>
          <a:p>
            <a:pPr algn="l"/>
            <a:endParaRPr lang="en-US" altLang="ko-KR" dirty="0">
              <a:ea typeface="맑은 고딕"/>
            </a:endParaRPr>
          </a:p>
          <a:p>
            <a:pPr algn="l"/>
            <a:r>
              <a:rPr lang="en-US" altLang="ko-KR" dirty="0">
                <a:ea typeface="맑은 고딕"/>
              </a:rPr>
              <a:t>CCTV </a:t>
            </a:r>
            <a:r>
              <a:rPr lang="ko-KR" altLang="en-US" dirty="0">
                <a:ea typeface="맑은 고딕"/>
              </a:rPr>
              <a:t>촬영으로 장애인 차량의 위반을 감지하여 그 정보를 </a:t>
            </a:r>
            <a:r>
              <a:rPr lang="en-US" altLang="ko-KR" dirty="0">
                <a:ea typeface="맑은 고딕"/>
              </a:rPr>
              <a:t>DB</a:t>
            </a:r>
            <a:r>
              <a:rPr lang="ko-KR" altLang="en-US" dirty="0">
                <a:ea typeface="맑은 고딕"/>
              </a:rPr>
              <a:t>에 저장 및 경찰 서버로 보내주어 경찰이 </a:t>
            </a:r>
            <a:r>
              <a:rPr lang="ko-KR" altLang="en-US" dirty="0" err="1">
                <a:ea typeface="맑은 고딕"/>
              </a:rPr>
              <a:t>실시간적인</a:t>
            </a:r>
            <a:r>
              <a:rPr lang="ko-KR" altLang="en-US" dirty="0">
                <a:ea typeface="맑은 고딕"/>
              </a:rPr>
              <a:t> 단속을 할 수 있게 </a:t>
            </a:r>
            <a:r>
              <a:rPr lang="ko-KR" altLang="en-US" dirty="0" err="1">
                <a:ea typeface="맑은 고딕"/>
              </a:rPr>
              <a:t>해줌</a:t>
            </a:r>
            <a:endParaRPr lang="ko-KR" altLang="en-US" dirty="0">
              <a:ea typeface="맑은 고딕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234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93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ko-KR" dirty="0"/>
              <a:t>JAVA</a:t>
            </a:r>
            <a:r>
              <a:rPr lang="ko-KR" altLang="en-US" dirty="0"/>
              <a:t>와 달리 세미 콜론이 없음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JAVA</a:t>
            </a:r>
            <a:r>
              <a:rPr lang="ko-KR" altLang="en-US" dirty="0"/>
              <a:t>와 달리 </a:t>
            </a:r>
            <a:r>
              <a:rPr lang="en-US" altLang="ko-KR" dirty="0" err="1"/>
              <a:t>System.out</a:t>
            </a:r>
            <a:r>
              <a:rPr lang="en-US" altLang="ko-KR" dirty="0"/>
              <a:t>.~ </a:t>
            </a:r>
            <a:r>
              <a:rPr lang="ko-KR" altLang="en-US" dirty="0"/>
              <a:t>을 사용하지 않고 </a:t>
            </a:r>
            <a:r>
              <a:rPr lang="en-US" altLang="ko-KR" dirty="0"/>
              <a:t>print</a:t>
            </a:r>
            <a:r>
              <a:rPr lang="ko-KR" altLang="en-US" dirty="0"/>
              <a:t>를 사용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다른 언어와 같이 </a:t>
            </a:r>
            <a:r>
              <a:rPr lang="en-US" altLang="ko-KR" dirty="0"/>
              <a:t>main</a:t>
            </a:r>
            <a:r>
              <a:rPr lang="ko-KR" altLang="en-US" dirty="0"/>
              <a:t>으로 시작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92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ko-KR" dirty="0"/>
              <a:t>JAVA</a:t>
            </a:r>
            <a:r>
              <a:rPr lang="ko-KR" altLang="en-US" dirty="0"/>
              <a:t>와 달리 세미 콜론이 없음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JAVA</a:t>
            </a:r>
            <a:r>
              <a:rPr lang="ko-KR" altLang="en-US" dirty="0"/>
              <a:t>와 달리 </a:t>
            </a:r>
            <a:r>
              <a:rPr lang="en-US" altLang="ko-KR" dirty="0" err="1"/>
              <a:t>System.out</a:t>
            </a:r>
            <a:r>
              <a:rPr lang="en-US" altLang="ko-KR" dirty="0"/>
              <a:t>.~ </a:t>
            </a:r>
            <a:r>
              <a:rPr lang="ko-KR" altLang="en-US" dirty="0"/>
              <a:t>을 사용하지 않고 </a:t>
            </a:r>
            <a:r>
              <a:rPr lang="en-US" altLang="ko-KR" dirty="0"/>
              <a:t>print</a:t>
            </a:r>
            <a:r>
              <a:rPr lang="ko-KR" altLang="en-US" dirty="0"/>
              <a:t>를 사용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다른 언어와 같이 </a:t>
            </a:r>
            <a:r>
              <a:rPr lang="en-US" altLang="ko-KR" dirty="0"/>
              <a:t>main</a:t>
            </a:r>
            <a:r>
              <a:rPr lang="ko-KR" altLang="en-US" dirty="0"/>
              <a:t>으로 시작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660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ko-KR" dirty="0"/>
              <a:t>JAVA</a:t>
            </a:r>
            <a:r>
              <a:rPr lang="ko-KR" altLang="en-US" dirty="0"/>
              <a:t>와 달리 세미 콜론이 없음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JAVA</a:t>
            </a:r>
            <a:r>
              <a:rPr lang="ko-KR" altLang="en-US" dirty="0"/>
              <a:t>와 달리 </a:t>
            </a:r>
            <a:r>
              <a:rPr lang="en-US" altLang="ko-KR" dirty="0" err="1"/>
              <a:t>System.out</a:t>
            </a:r>
            <a:r>
              <a:rPr lang="en-US" altLang="ko-KR" dirty="0"/>
              <a:t>.~ </a:t>
            </a:r>
            <a:r>
              <a:rPr lang="ko-KR" altLang="en-US" dirty="0"/>
              <a:t>을 사용하지 않고 </a:t>
            </a:r>
            <a:r>
              <a:rPr lang="en-US" altLang="ko-KR" dirty="0"/>
              <a:t>print</a:t>
            </a:r>
            <a:r>
              <a:rPr lang="ko-KR" altLang="en-US" dirty="0"/>
              <a:t>를 사용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다른 언어와 같이 </a:t>
            </a:r>
            <a:r>
              <a:rPr lang="en-US" altLang="ko-KR" dirty="0"/>
              <a:t>main</a:t>
            </a:r>
            <a:r>
              <a:rPr lang="ko-KR" altLang="en-US" dirty="0"/>
              <a:t>으로 시작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BDAE1-7A63-4FE3-BFFF-B0BC79037C9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259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47F723-E92F-4D0C-AD28-31AE072A4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11BBBB0-1CAD-4659-B8F0-E35E75F99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C7F042-9FC5-4800-8A50-D294879E2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382104-1496-43AD-9278-6D2A44EA5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8A5682-A7F9-45B4-9343-BA7D0FC3D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582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E0B535-3149-4C9B-8D76-F95ED47E8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346228-CCD5-4A82-BA51-7FF2C8761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36CCDA-CDF5-44EC-A775-F75BC88A9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3795EA-BEAC-4ACC-9467-BC7DD7E6D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989D60-BC34-4A27-92D6-6B6164560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7488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06AD52-B653-4C4F-8E11-D89B82FA63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333B93-5B84-476E-8FE1-018BE583D7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FE65E8-CDBE-4FBB-B525-3A03610D3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E3A301-B379-4E30-A1B6-E1F6536A8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A1A54-ED47-4758-AE37-12EF7B96C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69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512790-E2B2-44F5-BD3B-96C4767E0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C07B8D-C53E-4009-896B-58B2B7F7D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C73CD8-C98F-4877-966E-6C9978E07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E22205-E885-40A8-BBD7-DDCA39D0F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D10CD-1EC3-4716-BB32-B38540EE9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445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96E31A-1705-4689-9AD5-21E0994DE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896E4C-8245-420E-9A9F-48649C57B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2507D3-D21C-431F-ABCF-D17A0DD5E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68F2C9-C69A-4303-8654-4FAA0F9B9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134127-8F04-483E-A25A-CF8BF092E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775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FCC2B1-B88B-4537-8B73-82E257A3E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E55EED-7649-4363-9F6E-79ADB23FD0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9ABF8E-C455-4DB9-AC42-953D5ED06E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933E44-31EE-4D38-BEA6-BF4EEA78A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145FE9-A379-4A00-9E80-3ED9CD52A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3FF405-039B-4E9E-A413-51E0E6197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803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9EEE88-A59A-4B5A-A75A-2390D893F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AE174E-30A5-4392-9461-4ABCED7E8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097060-F2F9-4081-A595-9A0216315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A90EF18-DEFD-4C14-B316-35DAF6E03D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EB5E5E8-1BA7-4CF1-8097-C0107F67BD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C22536E-FCDD-4504-8DA8-AE329DB4C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3BEB419-7202-435C-8AA8-3B050365E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B6B4619-9898-469F-8A7F-4AE7FEF46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006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3E70B8-77A7-44E0-B52E-4F53784F9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ECE48D7-786A-41D1-A632-00858A208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5E1EB3-CF18-4F13-97B7-D7BC70DDE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752ACD-137B-43BF-9928-FE760DA37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63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BCE7E7F-A53F-4915-8B78-9CC3B5B6D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781140-D2AF-4925-9AC3-BC10142FE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9666D4-3C88-4FD5-B98E-C65CEBA71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050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0F685-CE2B-49BE-A3EB-5F418A864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BED811-E28A-4643-A745-8C029B560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CBE1F7-0D42-496A-9AB3-5A3E4EECC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976EB4-C1A9-4D1B-9680-DB452D588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BCEC9A-6F40-4902-BE5D-1CB9E2B16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2B1B84-FD09-4A4E-808F-811318357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295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9A822-90F7-4B45-AAE3-966EEE7BD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412C0EA-BB77-43FF-A3FC-79134EFCA9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AA9A67-864B-4990-9C4A-9884ADC880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A608BB-8BCD-4941-9373-929A461D2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CC6FCB-9E48-487C-961A-CB7321762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1C1E79-CEA4-42E2-B6F8-90B773FF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064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B933E2D-3265-4F17-A7F8-8C9860D90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5C4978-9A8A-4627-8242-DFBC62218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BB8BA-47D1-4000-829A-4140639A79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F951C-C64C-4C14-A954-3772A3167BB5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31DB44-D67F-4C08-97F2-3FA35933F4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F1BF2D-A0EE-4C1B-9F83-D93A61505B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2D4DB4-5E44-4F8E-ADB1-AF1F7CFDB5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7003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5" Type="http://schemas.microsoft.com/office/2007/relationships/hdphoto" Target="../media/hdphoto1.wdp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Relationship Id="rId1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microsoft.com/office/2007/relationships/hdphoto" Target="../media/hdphoto1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장애인전용 주차구역은 장애인이 편리하게 자동차를 사용할 수 있도록 돕는 특별한 사회적 배려이다. 그렇기 때문에 장애인은 차량을 장애인전용 주차구역에 주차할 수도 있고, 그렇지 않을 수도 있다. ⓒ베이비뉴스">
            <a:extLst>
              <a:ext uri="{FF2B5EF4-FFF2-40B4-BE49-F238E27FC236}">
                <a16:creationId xmlns:a16="http://schemas.microsoft.com/office/drawing/2014/main" id="{457FB1E3-03EA-4495-B3AC-F3B86A3F19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438"/>
          <a:stretch/>
        </p:blipFill>
        <p:spPr bwMode="auto">
          <a:xfrm>
            <a:off x="0" y="-1"/>
            <a:ext cx="12192000" cy="684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3C463AB-A201-4D2B-B87C-B19CFC376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939" y="2908872"/>
            <a:ext cx="10713670" cy="1319656"/>
          </a:xfrm>
        </p:spPr>
        <p:txBody>
          <a:bodyPr>
            <a:normAutofit fontScale="90000"/>
          </a:bodyPr>
          <a:lstStyle/>
          <a:p>
            <a:pPr algn="l"/>
            <a:r>
              <a:rPr 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인공지능 기반</a:t>
            </a:r>
            <a:b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</a:br>
            <a:r>
              <a:rPr 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 </a:t>
            </a:r>
            <a:b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</a:br>
            <a:r>
              <a:rPr 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장애인주차표시 인식 시스템</a:t>
            </a:r>
            <a:endParaRPr lang="ko-KR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EE87DD-064B-42A7-9F09-DE7B38EDC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56771" y="4716133"/>
            <a:ext cx="3495411" cy="2141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altLang="ko-KR" sz="2000" dirty="0">
                <a:solidFill>
                  <a:srgbClr val="FF505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KNU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컴퓨터학부 4조</a:t>
            </a:r>
            <a:endParaRPr 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2017113243 </a:t>
            </a:r>
            <a:r>
              <a:rPr lang="ko-KR" altLang="en-US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이건형</a:t>
            </a:r>
          </a:p>
          <a:p>
            <a:pPr algn="r"/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2017112277 정원영</a:t>
            </a:r>
          </a:p>
          <a:p>
            <a:pPr algn="r"/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2017113627 이동우</a:t>
            </a:r>
          </a:p>
          <a:p>
            <a:pPr algn="r"/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2017110675 </a:t>
            </a:r>
            <a:r>
              <a:rPr lang="ko-KR" altLang="en-US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류진호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077A51C-8536-4F34-AA6D-392CA0B7730A}"/>
              </a:ext>
            </a:extLst>
          </p:cNvPr>
          <p:cNvSpPr/>
          <p:nvPr/>
        </p:nvSpPr>
        <p:spPr>
          <a:xfrm>
            <a:off x="639661" y="2915634"/>
            <a:ext cx="109057" cy="1312894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81DFC56D-A6D8-4FDD-A318-0588F59DA505}"/>
              </a:ext>
            </a:extLst>
          </p:cNvPr>
          <p:cNvSpPr txBox="1">
            <a:spLocks/>
          </p:cNvSpPr>
          <p:nvPr/>
        </p:nvSpPr>
        <p:spPr>
          <a:xfrm>
            <a:off x="845939" y="2336800"/>
            <a:ext cx="7066161" cy="4747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종합설계프로젝트</a:t>
            </a:r>
            <a:r>
              <a:rPr lang="en-US" altLang="ko-KR" sz="2000" dirty="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1 </a:t>
            </a:r>
            <a:r>
              <a:rPr lang="ko-KR" altLang="en-US" sz="2000" dirty="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대학원연계 </a:t>
            </a:r>
            <a:r>
              <a:rPr lang="en-US" altLang="ko-KR" sz="2000" dirty="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4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A435E8A-5903-41EC-A994-9D7ABC264B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  <p:pic>
        <p:nvPicPr>
          <p:cNvPr id="10" name="그래픽 9" descr="왕관 단색으로 채워진">
            <a:extLst>
              <a:ext uri="{FF2B5EF4-FFF2-40B4-BE49-F238E27FC236}">
                <a16:creationId xmlns:a16="http://schemas.microsoft.com/office/drawing/2014/main" id="{571167BB-0C97-418F-B40B-6858857F75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50452" y="5043459"/>
            <a:ext cx="387532" cy="38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973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7EE44F97-A510-405B-9FE7-4CD00CB1D379}"/>
              </a:ext>
            </a:extLst>
          </p:cNvPr>
          <p:cNvSpPr/>
          <p:nvPr/>
        </p:nvSpPr>
        <p:spPr>
          <a:xfrm>
            <a:off x="921107" y="1701551"/>
            <a:ext cx="2368631" cy="485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317187E1-702C-4BCA-910E-A535AA71FBCB}"/>
              </a:ext>
            </a:extLst>
          </p:cNvPr>
          <p:cNvSpPr txBox="1">
            <a:spLocks/>
          </p:cNvSpPr>
          <p:nvPr/>
        </p:nvSpPr>
        <p:spPr>
          <a:xfrm>
            <a:off x="611982" y="475059"/>
            <a:ext cx="4938712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D1AA748-F0D0-4BD0-BBA7-6EBDFA0BA355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4667853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내용 및 추진 방법</a:t>
            </a:r>
            <a:endParaRPr lang="ko-KR" altLang="en-US" sz="3000" dirty="0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99AD7CD-513F-4EB0-9A14-0A2E6727954B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A9D119A4-4BBA-46DC-BD05-D64FB96E5B4A}"/>
              </a:ext>
            </a:extLst>
          </p:cNvPr>
          <p:cNvSpPr txBox="1">
            <a:spLocks/>
          </p:cNvSpPr>
          <p:nvPr/>
        </p:nvSpPr>
        <p:spPr>
          <a:xfrm>
            <a:off x="921107" y="1680531"/>
            <a:ext cx="11197825" cy="5570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4.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알림 서비스 및 어플</a:t>
            </a:r>
            <a:endParaRPr 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pSp>
        <p:nvGrpSpPr>
          <p:cNvPr id="2060" name="그룹 2059">
            <a:extLst>
              <a:ext uri="{FF2B5EF4-FFF2-40B4-BE49-F238E27FC236}">
                <a16:creationId xmlns:a16="http://schemas.microsoft.com/office/drawing/2014/main" id="{01DD6FAD-511B-415D-A149-0D645DF8C81A}"/>
              </a:ext>
            </a:extLst>
          </p:cNvPr>
          <p:cNvGrpSpPr/>
          <p:nvPr/>
        </p:nvGrpSpPr>
        <p:grpSpPr>
          <a:xfrm>
            <a:off x="2644977" y="2383386"/>
            <a:ext cx="2535542" cy="4094597"/>
            <a:chOff x="2644977" y="2383386"/>
            <a:chExt cx="2535542" cy="4094597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42B80E3D-EF39-4270-9D3F-7DAB65F695EB}"/>
                </a:ext>
              </a:extLst>
            </p:cNvPr>
            <p:cNvSpPr/>
            <p:nvPr/>
          </p:nvSpPr>
          <p:spPr>
            <a:xfrm>
              <a:off x="3116856" y="5561063"/>
              <a:ext cx="1538224" cy="24622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말풍선: 모서리가 둥근 사각형 18">
              <a:extLst>
                <a:ext uri="{FF2B5EF4-FFF2-40B4-BE49-F238E27FC236}">
                  <a16:creationId xmlns:a16="http://schemas.microsoft.com/office/drawing/2014/main" id="{A85A54A4-17DA-4598-9050-E14D178A9772}"/>
                </a:ext>
              </a:extLst>
            </p:cNvPr>
            <p:cNvSpPr/>
            <p:nvPr/>
          </p:nvSpPr>
          <p:spPr>
            <a:xfrm>
              <a:off x="3250859" y="3498850"/>
              <a:ext cx="1323778" cy="1707195"/>
            </a:xfrm>
            <a:prstGeom prst="wedgeRoundRectCallout">
              <a:avLst>
                <a:gd name="adj1" fmla="val -54219"/>
                <a:gd name="adj2" fmla="val -35341"/>
                <a:gd name="adj3" fmla="val 16667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A4C7289-A5BD-4853-8A5D-B898086CB249}"/>
                </a:ext>
              </a:extLst>
            </p:cNvPr>
            <p:cNvSpPr txBox="1"/>
            <p:nvPr/>
          </p:nvSpPr>
          <p:spPr>
            <a:xfrm>
              <a:off x="3250858" y="3504380"/>
              <a:ext cx="132377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[Web </a:t>
              </a:r>
              <a:r>
                <a:rPr lang="ko-KR" altLang="en-US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발신</a:t>
              </a:r>
              <a:r>
                <a:rPr lang="en-US" altLang="ko-KR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]</a:t>
              </a:r>
            </a:p>
            <a:p>
              <a:r>
                <a:rPr lang="en-US" altLang="ko-KR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__21-09-12 10:16__</a:t>
              </a:r>
            </a:p>
            <a:p>
              <a:r>
                <a:rPr lang="ko-KR" altLang="en-US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대구광역시 북구 </a:t>
              </a:r>
              <a:r>
                <a:rPr lang="en-US" altLang="ko-KR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XX</a:t>
              </a:r>
              <a:r>
                <a:rPr lang="ko-KR" altLang="en-US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로 </a:t>
              </a:r>
              <a:endParaRPr lang="en-US" altLang="ko-KR" sz="1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  <a:p>
              <a:r>
                <a:rPr lang="ko-KR" altLang="en-US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장애인주차구역 위반 차량 발견</a:t>
              </a:r>
              <a:r>
                <a:rPr lang="en-US" altLang="ko-KR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. </a:t>
              </a:r>
              <a:r>
                <a:rPr lang="ko-KR" altLang="en-US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단속 바람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C67DD7-68A0-4291-A3B2-2AEC3C5C1142}"/>
                </a:ext>
              </a:extLst>
            </p:cNvPr>
            <p:cNvSpPr/>
            <p:nvPr/>
          </p:nvSpPr>
          <p:spPr>
            <a:xfrm>
              <a:off x="3116856" y="3057567"/>
              <a:ext cx="1538224" cy="16188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50A42DC-1D17-4D4B-ADE5-C5ABEF0B354E}"/>
                </a:ext>
              </a:extLst>
            </p:cNvPr>
            <p:cNvSpPr txBox="1"/>
            <p:nvPr/>
          </p:nvSpPr>
          <p:spPr>
            <a:xfrm>
              <a:off x="3908320" y="5187354"/>
              <a:ext cx="77306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solidFill>
                    <a:schemeClr val="bg1">
                      <a:lumMod val="50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MMS 10:16</a:t>
              </a:r>
              <a:endParaRPr lang="ko-KR" altLang="en-US" sz="1000" dirty="0">
                <a:solidFill>
                  <a:schemeClr val="bg1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AD5BFA3C-2A4A-44F1-BE3D-2C53CE6D8CC7}"/>
                </a:ext>
              </a:extLst>
            </p:cNvPr>
            <p:cNvCxnSpPr>
              <a:cxnSpLocks/>
            </p:cNvCxnSpPr>
            <p:nvPr/>
          </p:nvCxnSpPr>
          <p:spPr>
            <a:xfrm>
              <a:off x="3250858" y="5626100"/>
              <a:ext cx="0" cy="13335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50" name="Picture 2" descr="CCTV를 이용한 주차정보 안내시스템 및 방법 - CCTV뉴스 - CCTV뉴스">
              <a:extLst>
                <a:ext uri="{FF2B5EF4-FFF2-40B4-BE49-F238E27FC236}">
                  <a16:creationId xmlns:a16="http://schemas.microsoft.com/office/drawing/2014/main" id="{52F8B529-3090-4441-96ED-5C8C2376F8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162" t="3198" r="1351" b="12917"/>
            <a:stretch/>
          </p:blipFill>
          <p:spPr bwMode="auto">
            <a:xfrm>
              <a:off x="3390598" y="4387529"/>
              <a:ext cx="1073982" cy="683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그래픽 17" descr="스마트폰 윤곽선">
              <a:extLst>
                <a:ext uri="{FF2B5EF4-FFF2-40B4-BE49-F238E27FC236}">
                  <a16:creationId xmlns:a16="http://schemas.microsoft.com/office/drawing/2014/main" id="{E3DBC730-AB8D-4DA4-BA7F-53C8517B33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19657" r="18419"/>
            <a:stretch/>
          </p:blipFill>
          <p:spPr>
            <a:xfrm>
              <a:off x="2644977" y="2383386"/>
              <a:ext cx="2535542" cy="4094597"/>
            </a:xfrm>
            <a:prstGeom prst="rect">
              <a:avLst/>
            </a:prstGeom>
          </p:spPr>
        </p:pic>
      </p:grpSp>
      <p:grpSp>
        <p:nvGrpSpPr>
          <p:cNvPr id="2061" name="그룹 2060">
            <a:extLst>
              <a:ext uri="{FF2B5EF4-FFF2-40B4-BE49-F238E27FC236}">
                <a16:creationId xmlns:a16="http://schemas.microsoft.com/office/drawing/2014/main" id="{4F6FC13F-8065-4C3A-AFF2-B0667AFA1EBE}"/>
              </a:ext>
            </a:extLst>
          </p:cNvPr>
          <p:cNvGrpSpPr/>
          <p:nvPr/>
        </p:nvGrpSpPr>
        <p:grpSpPr>
          <a:xfrm>
            <a:off x="7011483" y="2364336"/>
            <a:ext cx="2535542" cy="4094597"/>
            <a:chOff x="7011483" y="2364336"/>
            <a:chExt cx="2535542" cy="4094597"/>
          </a:xfrm>
        </p:grpSpPr>
        <p:sp>
          <p:nvSpPr>
            <p:cNvPr id="2055" name="직사각형 2054">
              <a:extLst>
                <a:ext uri="{FF2B5EF4-FFF2-40B4-BE49-F238E27FC236}">
                  <a16:creationId xmlns:a16="http://schemas.microsoft.com/office/drawing/2014/main" id="{1AE7152E-051B-498C-83F9-A2EED982ED46}"/>
                </a:ext>
              </a:extLst>
            </p:cNvPr>
            <p:cNvSpPr/>
            <p:nvPr/>
          </p:nvSpPr>
          <p:spPr>
            <a:xfrm>
              <a:off x="7483362" y="4364840"/>
              <a:ext cx="1538224" cy="1442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53" name="직사각형 2052">
              <a:extLst>
                <a:ext uri="{FF2B5EF4-FFF2-40B4-BE49-F238E27FC236}">
                  <a16:creationId xmlns:a16="http://schemas.microsoft.com/office/drawing/2014/main" id="{EA4E7EBA-7C5D-4D2F-B24B-EEE4DCC11658}"/>
                </a:ext>
              </a:extLst>
            </p:cNvPr>
            <p:cNvSpPr/>
            <p:nvPr/>
          </p:nvSpPr>
          <p:spPr>
            <a:xfrm>
              <a:off x="7483362" y="4121800"/>
              <a:ext cx="1538224" cy="2430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808F91A-583B-4057-AA5A-1BD36B9B657B}"/>
                </a:ext>
              </a:extLst>
            </p:cNvPr>
            <p:cNvSpPr txBox="1"/>
            <p:nvPr/>
          </p:nvSpPr>
          <p:spPr>
            <a:xfrm>
              <a:off x="7483362" y="3384951"/>
              <a:ext cx="127143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대구광역시 북구 </a:t>
              </a:r>
              <a:r>
                <a:rPr lang="en-US" altLang="ko-KR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KK</a:t>
              </a:r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로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2E01E35-5BC1-4CF5-A33A-989E6C37EF99}"/>
                </a:ext>
              </a:extLst>
            </p:cNvPr>
            <p:cNvSpPr txBox="1"/>
            <p:nvPr/>
          </p:nvSpPr>
          <p:spPr>
            <a:xfrm>
              <a:off x="7483362" y="3634827"/>
              <a:ext cx="127143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대구광역시 북구 </a:t>
              </a:r>
              <a:r>
                <a:rPr lang="en-US" altLang="ko-KR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OO</a:t>
              </a:r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로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D455D9B-68D7-4BBB-BCAB-6E9BC187BE92}"/>
                </a:ext>
              </a:extLst>
            </p:cNvPr>
            <p:cNvSpPr txBox="1"/>
            <p:nvPr/>
          </p:nvSpPr>
          <p:spPr>
            <a:xfrm>
              <a:off x="7483362" y="3871924"/>
              <a:ext cx="131615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대구광역시 북구 </a:t>
              </a:r>
              <a:r>
                <a:rPr lang="en-US" altLang="ko-KR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YY</a:t>
              </a:r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3C426FD-83A9-4D46-BC22-D860F03053C1}"/>
                </a:ext>
              </a:extLst>
            </p:cNvPr>
            <p:cNvSpPr txBox="1"/>
            <p:nvPr/>
          </p:nvSpPr>
          <p:spPr>
            <a:xfrm>
              <a:off x="7483362" y="4121800"/>
              <a:ext cx="131615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대구광역시 북구 </a:t>
              </a:r>
              <a:r>
                <a:rPr lang="en-US" altLang="ko-KR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XX</a:t>
              </a:r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로</a:t>
              </a:r>
            </a:p>
          </p:txBody>
        </p:sp>
        <p:cxnSp>
          <p:nvCxnSpPr>
            <p:cNvPr id="2049" name="직선 연결선 2048">
              <a:extLst>
                <a:ext uri="{FF2B5EF4-FFF2-40B4-BE49-F238E27FC236}">
                  <a16:creationId xmlns:a16="http://schemas.microsoft.com/office/drawing/2014/main" id="{344DADC1-AD5B-42B9-90B7-5F5782F12EEE}"/>
                </a:ext>
              </a:extLst>
            </p:cNvPr>
            <p:cNvCxnSpPr/>
            <p:nvPr/>
          </p:nvCxnSpPr>
          <p:spPr>
            <a:xfrm>
              <a:off x="7483362" y="3627997"/>
              <a:ext cx="1538224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322A21CA-3E5A-49AC-ABE2-8E007CB2D1D7}"/>
                </a:ext>
              </a:extLst>
            </p:cNvPr>
            <p:cNvCxnSpPr/>
            <p:nvPr/>
          </p:nvCxnSpPr>
          <p:spPr>
            <a:xfrm>
              <a:off x="7483362" y="3868749"/>
              <a:ext cx="1538224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C2FB1BE3-4CDD-4522-A9CB-A45D3FF647A8}"/>
                </a:ext>
              </a:extLst>
            </p:cNvPr>
            <p:cNvCxnSpPr/>
            <p:nvPr/>
          </p:nvCxnSpPr>
          <p:spPr>
            <a:xfrm>
              <a:off x="7483362" y="4114970"/>
              <a:ext cx="1538224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46569EB5-D758-4B6A-A3CC-159569BFEDC0}"/>
                </a:ext>
              </a:extLst>
            </p:cNvPr>
            <p:cNvCxnSpPr/>
            <p:nvPr/>
          </p:nvCxnSpPr>
          <p:spPr>
            <a:xfrm>
              <a:off x="7483362" y="4364846"/>
              <a:ext cx="1538224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BC5B849A-1D65-4BAB-9BFD-47E9CFDC1985}"/>
                </a:ext>
              </a:extLst>
            </p:cNvPr>
            <p:cNvCxnSpPr/>
            <p:nvPr/>
          </p:nvCxnSpPr>
          <p:spPr>
            <a:xfrm>
              <a:off x="7483362" y="3381776"/>
              <a:ext cx="1538224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1" name="사각형: 둥근 모서리 2050">
              <a:extLst>
                <a:ext uri="{FF2B5EF4-FFF2-40B4-BE49-F238E27FC236}">
                  <a16:creationId xmlns:a16="http://schemas.microsoft.com/office/drawing/2014/main" id="{9C1F9FDE-F783-4144-AFA6-5F171E7A3861}"/>
                </a:ext>
              </a:extLst>
            </p:cNvPr>
            <p:cNvSpPr/>
            <p:nvPr/>
          </p:nvSpPr>
          <p:spPr>
            <a:xfrm>
              <a:off x="8589862" y="3414567"/>
              <a:ext cx="409677" cy="177171"/>
            </a:xfrm>
            <a:prstGeom prst="roundRect">
              <a:avLst/>
            </a:prstGeom>
            <a:solidFill>
              <a:srgbClr val="8FAADC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2052" name="TextBox 2051">
              <a:extLst>
                <a:ext uri="{FF2B5EF4-FFF2-40B4-BE49-F238E27FC236}">
                  <a16:creationId xmlns:a16="http://schemas.microsoft.com/office/drawing/2014/main" id="{B67B48E1-C400-4EA7-B1A8-5776DF178CA8}"/>
                </a:ext>
              </a:extLst>
            </p:cNvPr>
            <p:cNvSpPr txBox="1"/>
            <p:nvPr/>
          </p:nvSpPr>
          <p:spPr>
            <a:xfrm>
              <a:off x="8593179" y="3374948"/>
              <a:ext cx="40304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완료</a:t>
              </a:r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43FA4263-522E-4AD0-AB47-8ADCE68E645A}"/>
                </a:ext>
              </a:extLst>
            </p:cNvPr>
            <p:cNvSpPr/>
            <p:nvPr/>
          </p:nvSpPr>
          <p:spPr>
            <a:xfrm>
              <a:off x="8589862" y="3662436"/>
              <a:ext cx="409677" cy="177171"/>
            </a:xfrm>
            <a:prstGeom prst="roundRect">
              <a:avLst/>
            </a:prstGeom>
            <a:solidFill>
              <a:srgbClr val="8FAADC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1661FFF-C30F-4DD4-AA32-E3CBFC2C1287}"/>
                </a:ext>
              </a:extLst>
            </p:cNvPr>
            <p:cNvSpPr txBox="1"/>
            <p:nvPr/>
          </p:nvSpPr>
          <p:spPr>
            <a:xfrm>
              <a:off x="8593179" y="3622817"/>
              <a:ext cx="40304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완료</a:t>
              </a:r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EB20EE77-C53E-4AF2-99B3-EAF74AB7B090}"/>
                </a:ext>
              </a:extLst>
            </p:cNvPr>
            <p:cNvSpPr/>
            <p:nvPr/>
          </p:nvSpPr>
          <p:spPr>
            <a:xfrm>
              <a:off x="8589862" y="3904345"/>
              <a:ext cx="409677" cy="17717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2FCA33C-25D7-4F6F-A042-FCCB440F402A}"/>
                </a:ext>
              </a:extLst>
            </p:cNvPr>
            <p:cNvSpPr txBox="1"/>
            <p:nvPr/>
          </p:nvSpPr>
          <p:spPr>
            <a:xfrm>
              <a:off x="8539166" y="3867183"/>
              <a:ext cx="5778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미완료</a:t>
              </a:r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D8AAB6D7-AD66-4BE7-98A9-B7D254EED8BD}"/>
                </a:ext>
              </a:extLst>
            </p:cNvPr>
            <p:cNvSpPr/>
            <p:nvPr/>
          </p:nvSpPr>
          <p:spPr>
            <a:xfrm>
              <a:off x="8589862" y="4164495"/>
              <a:ext cx="409677" cy="17717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E3D8C0F-CFEA-4535-B56D-11CE1C9C159A}"/>
                </a:ext>
              </a:extLst>
            </p:cNvPr>
            <p:cNvSpPr txBox="1"/>
            <p:nvPr/>
          </p:nvSpPr>
          <p:spPr>
            <a:xfrm>
              <a:off x="8539166" y="4127333"/>
              <a:ext cx="5778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미완료</a:t>
              </a:r>
            </a:p>
          </p:txBody>
        </p:sp>
        <p:pic>
          <p:nvPicPr>
            <p:cNvPr id="60" name="Picture 2" descr="CCTV를 이용한 주차정보 안내시스템 및 방법 - CCTV뉴스 - CCTV뉴스">
              <a:extLst>
                <a:ext uri="{FF2B5EF4-FFF2-40B4-BE49-F238E27FC236}">
                  <a16:creationId xmlns:a16="http://schemas.microsoft.com/office/drawing/2014/main" id="{D039F5D3-B9CD-445A-A341-5AF4579DFFE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162" t="3198" r="1351" b="12917"/>
            <a:stretch/>
          </p:blipFill>
          <p:spPr bwMode="auto">
            <a:xfrm>
              <a:off x="7739821" y="4794237"/>
              <a:ext cx="1073982" cy="683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54" name="TextBox 2053">
              <a:extLst>
                <a:ext uri="{FF2B5EF4-FFF2-40B4-BE49-F238E27FC236}">
                  <a16:creationId xmlns:a16="http://schemas.microsoft.com/office/drawing/2014/main" id="{810FFB13-3145-4371-A911-047D67D687CA}"/>
                </a:ext>
              </a:extLst>
            </p:cNvPr>
            <p:cNvSpPr txBox="1"/>
            <p:nvPr/>
          </p:nvSpPr>
          <p:spPr>
            <a:xfrm>
              <a:off x="7483362" y="4408874"/>
              <a:ext cx="1538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일시 </a:t>
              </a:r>
              <a:r>
                <a:rPr lang="en-US" altLang="ko-KR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: 21-09-12 10:16</a:t>
              </a:r>
            </a:p>
            <a:p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장소 </a:t>
              </a:r>
              <a:r>
                <a:rPr lang="en-US" altLang="ko-KR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: </a:t>
              </a:r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대구광역시 북구 </a:t>
              </a:r>
              <a:r>
                <a:rPr lang="en-US" altLang="ko-KR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XX</a:t>
              </a:r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로</a:t>
              </a:r>
            </a:p>
          </p:txBody>
        </p:sp>
        <p:sp>
          <p:nvSpPr>
            <p:cNvPr id="2056" name="사각형: 둥근 모서리 2055">
              <a:extLst>
                <a:ext uri="{FF2B5EF4-FFF2-40B4-BE49-F238E27FC236}">
                  <a16:creationId xmlns:a16="http://schemas.microsoft.com/office/drawing/2014/main" id="{EA91106F-E1CC-4642-815F-8914F9C96E9C}"/>
                </a:ext>
              </a:extLst>
            </p:cNvPr>
            <p:cNvSpPr/>
            <p:nvPr/>
          </p:nvSpPr>
          <p:spPr>
            <a:xfrm>
              <a:off x="7754108" y="5529313"/>
              <a:ext cx="1045408" cy="198387"/>
            </a:xfrm>
            <a:prstGeom prst="roundRect">
              <a:avLst/>
            </a:prstGeom>
            <a:solidFill>
              <a:srgbClr val="F8CBAD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단속 완료하기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CF02F0F-F7D0-45E2-AA43-36E779AA325E}"/>
                </a:ext>
              </a:extLst>
            </p:cNvPr>
            <p:cNvSpPr txBox="1"/>
            <p:nvPr/>
          </p:nvSpPr>
          <p:spPr>
            <a:xfrm>
              <a:off x="7483362" y="3156404"/>
              <a:ext cx="127143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대구광역시 북구 </a:t>
              </a:r>
              <a:r>
                <a:rPr lang="en-US" altLang="ko-KR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JJ</a:t>
              </a:r>
              <a:r>
                <a:rPr lang="ko-KR" altLang="en-US" sz="9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로</a:t>
              </a:r>
            </a:p>
          </p:txBody>
        </p:sp>
        <p:sp>
          <p:nvSpPr>
            <p:cNvPr id="74" name="사각형: 둥근 모서리 73">
              <a:extLst>
                <a:ext uri="{FF2B5EF4-FFF2-40B4-BE49-F238E27FC236}">
                  <a16:creationId xmlns:a16="http://schemas.microsoft.com/office/drawing/2014/main" id="{B5389DE5-2BC7-46F3-8DFB-D1BC027C7038}"/>
                </a:ext>
              </a:extLst>
            </p:cNvPr>
            <p:cNvSpPr/>
            <p:nvPr/>
          </p:nvSpPr>
          <p:spPr>
            <a:xfrm>
              <a:off x="8589862" y="3186020"/>
              <a:ext cx="409677" cy="177171"/>
            </a:xfrm>
            <a:prstGeom prst="roundRect">
              <a:avLst/>
            </a:prstGeom>
            <a:solidFill>
              <a:srgbClr val="8FAADC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26E7FD1E-4AD4-4DF3-953A-BC21654CF9E1}"/>
                </a:ext>
              </a:extLst>
            </p:cNvPr>
            <p:cNvSpPr txBox="1"/>
            <p:nvPr/>
          </p:nvSpPr>
          <p:spPr>
            <a:xfrm>
              <a:off x="8593179" y="3143018"/>
              <a:ext cx="40304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solidFill>
                    <a:schemeClr val="bg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완료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EF7A7A5-27D3-4FBA-9968-9ED3FAD16DD8}"/>
                </a:ext>
              </a:extLst>
            </p:cNvPr>
            <p:cNvSpPr/>
            <p:nvPr/>
          </p:nvSpPr>
          <p:spPr>
            <a:xfrm>
              <a:off x="7483362" y="3038517"/>
              <a:ext cx="1538224" cy="16188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0" name="그래픽 29" descr="스마트폰 윤곽선">
              <a:extLst>
                <a:ext uri="{FF2B5EF4-FFF2-40B4-BE49-F238E27FC236}">
                  <a16:creationId xmlns:a16="http://schemas.microsoft.com/office/drawing/2014/main" id="{2D30D0F0-730C-4697-ABF2-A44463F703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19657" r="18419"/>
            <a:stretch/>
          </p:blipFill>
          <p:spPr>
            <a:xfrm>
              <a:off x="7011483" y="2364336"/>
              <a:ext cx="2535542" cy="4094597"/>
            </a:xfrm>
            <a:prstGeom prst="rect">
              <a:avLst/>
            </a:prstGeom>
          </p:spPr>
        </p:pic>
      </p:grpSp>
      <p:pic>
        <p:nvPicPr>
          <p:cNvPr id="80" name="그림 79">
            <a:extLst>
              <a:ext uri="{FF2B5EF4-FFF2-40B4-BE49-F238E27FC236}">
                <a16:creationId xmlns:a16="http://schemas.microsoft.com/office/drawing/2014/main" id="{00DFEFCD-5E53-4AAE-9658-8ED91C9DB9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34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FCBF346-0AAF-407B-A0CA-7355D63668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412666"/>
              </p:ext>
            </p:extLst>
          </p:nvPr>
        </p:nvGraphicFramePr>
        <p:xfrm>
          <a:off x="863600" y="1735966"/>
          <a:ext cx="10464800" cy="4771334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434106">
                  <a:extLst>
                    <a:ext uri="{9D8B030D-6E8A-4147-A177-3AD203B41FA5}">
                      <a16:colId xmlns:a16="http://schemas.microsoft.com/office/drawing/2014/main" val="1465941254"/>
                    </a:ext>
                  </a:extLst>
                </a:gridCol>
                <a:gridCol w="6351642">
                  <a:extLst>
                    <a:ext uri="{9D8B030D-6E8A-4147-A177-3AD203B41FA5}">
                      <a16:colId xmlns:a16="http://schemas.microsoft.com/office/drawing/2014/main" val="1107962822"/>
                    </a:ext>
                  </a:extLst>
                </a:gridCol>
                <a:gridCol w="2679052">
                  <a:extLst>
                    <a:ext uri="{9D8B030D-6E8A-4147-A177-3AD203B41FA5}">
                      <a16:colId xmlns:a16="http://schemas.microsoft.com/office/drawing/2014/main" val="1524982750"/>
                    </a:ext>
                  </a:extLst>
                </a:gridCol>
              </a:tblGrid>
              <a:tr h="266251"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100" dirty="0"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날짜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100" dirty="0"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일정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100" dirty="0"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기타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0077715"/>
                  </a:ext>
                </a:extLst>
              </a:tr>
              <a:tr h="4657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9/14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프로젝트 수행계획서 발표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팀원 중 </a:t>
                      </a:r>
                      <a:r>
                        <a:rPr lang="en-US" altLang="ko-KR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1</a:t>
                      </a:r>
                      <a:r>
                        <a:rPr lang="ko-KR" alt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명 발표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9459004"/>
                  </a:ext>
                </a:extLst>
              </a:tr>
              <a:tr h="6063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9/15</a:t>
                      </a:r>
                    </a:p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~ 9/25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장애인전용주차표지가 부착된 차량 사진 수집 </a:t>
                      </a: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(500~1000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장</a:t>
                      </a: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, 1920X1080 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해상도</a:t>
                      </a: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)</a:t>
                      </a:r>
                      <a:endParaRPr lang="ko-KR" altLang="en-US" sz="1100" dirty="0">
                        <a:solidFill>
                          <a:srgbClr val="000000"/>
                        </a:solidFill>
                        <a:effectLst/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sz="1100" dirty="0" err="1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라벨링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 작업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883511"/>
                  </a:ext>
                </a:extLst>
              </a:tr>
              <a:tr h="6063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9/26</a:t>
                      </a:r>
                    </a:p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~ 10/31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장애인전용주차표지 인식을 위한 신경망 모델 설계 및 수집한 자료를 통해 학습 데이터 구축 </a:t>
                      </a: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(YOLO-v5)</a:t>
                      </a:r>
                      <a:endParaRPr lang="ko-KR" altLang="en-US" sz="1100" dirty="0">
                        <a:solidFill>
                          <a:srgbClr val="000000"/>
                        </a:solidFill>
                        <a:effectLst/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알림 서비스 개발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프로젝트 논문 작성 및 등록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학술대회 참가 신청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논문 등록비 및 학회 참가비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5677712"/>
                  </a:ext>
                </a:extLst>
              </a:tr>
              <a:tr h="6063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11/2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프로젝트 중간발표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팀원 중 </a:t>
                      </a: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명 발표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892327"/>
                  </a:ext>
                </a:extLst>
              </a:tr>
              <a:tr h="4657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11/3</a:t>
                      </a:r>
                    </a:p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~ 11/25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프로그램 보완 논문 </a:t>
                      </a: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저해상도 이미지 인식 개선 연구</a:t>
                      </a: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)</a:t>
                      </a:r>
                      <a:endParaRPr lang="ko-KR" altLang="en-US" sz="1100" dirty="0">
                        <a:solidFill>
                          <a:srgbClr val="000000"/>
                        </a:solidFill>
                        <a:effectLst/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8468512"/>
                  </a:ext>
                </a:extLst>
              </a:tr>
              <a:tr h="6063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11/26</a:t>
                      </a:r>
                    </a:p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~11/27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논문 학술대회 참가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학술대회 참가를 위한 교통비 및 여비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1304849"/>
                  </a:ext>
                </a:extLst>
              </a:tr>
              <a:tr h="6063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12/7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sz="110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프로젝트 최종발표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팀원 중 </a:t>
                      </a:r>
                      <a:r>
                        <a:rPr lang="en-US" altLang="ko-KR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명 발표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6738377"/>
                  </a:ext>
                </a:extLst>
              </a:tr>
            </a:tbl>
          </a:graphicData>
        </a:graphic>
      </p:graphicFrame>
      <p:sp>
        <p:nvSpPr>
          <p:cNvPr id="10" name="제목 1">
            <a:extLst>
              <a:ext uri="{FF2B5EF4-FFF2-40B4-BE49-F238E27FC236}">
                <a16:creationId xmlns:a16="http://schemas.microsoft.com/office/drawing/2014/main" id="{88944B36-A5CB-46DD-BC0E-69FABFD95C71}"/>
              </a:ext>
            </a:extLst>
          </p:cNvPr>
          <p:cNvSpPr txBox="1">
            <a:spLocks/>
          </p:cNvSpPr>
          <p:nvPr/>
        </p:nvSpPr>
        <p:spPr>
          <a:xfrm>
            <a:off x="611982" y="475059"/>
            <a:ext cx="4938712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16987BF1-7CF1-4507-947A-B665C0AF2744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6861968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추진 일정 및 예산 활용 계획</a:t>
            </a:r>
            <a:endParaRPr lang="ko-KR" altLang="en-US" sz="3000" dirty="0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F08624-FBC3-42AA-8ADC-E93A824159DF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704C408-890B-4DD3-B044-474DFF1F97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359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2DC1D85-4B1A-4AB0-AE32-A43A1D6F8ECA}"/>
              </a:ext>
            </a:extLst>
          </p:cNvPr>
          <p:cNvSpPr txBox="1"/>
          <p:nvPr/>
        </p:nvSpPr>
        <p:spPr>
          <a:xfrm>
            <a:off x="886294" y="1995754"/>
            <a:ext cx="1041941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- </a:t>
            </a:r>
            <a:r>
              <a:rPr 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장애인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차량의 주차공간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확보</a:t>
            </a:r>
          </a:p>
          <a:p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-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비장애인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차량에 대한 주차위반 처리의 자동화</a:t>
            </a:r>
            <a:endParaRPr 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l"/>
            <a:endParaRPr 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</a:t>
            </a:r>
            <a:r>
              <a:rPr 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 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관련된 다양한 기술을 확보 및 고급 인재 양성에 도움이 됨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 인공지능과 관련된 산업의 경쟁력 </a:t>
            </a:r>
            <a:r>
              <a:rPr lang="ko-KR" altLang="en-US" sz="2400" dirty="0">
                <a:latin typeface="+mj-lt"/>
                <a:ea typeface="배달의민족 한나체 Air" panose="020B0600000101010101" pitchFamily="50" charset="-127"/>
              </a:rPr>
              <a:t>↑</a:t>
            </a:r>
          </a:p>
          <a:p>
            <a:endParaRPr 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27AAF0E4-2C9F-4335-8F43-F2F9C9F81489}"/>
              </a:ext>
            </a:extLst>
          </p:cNvPr>
          <p:cNvSpPr txBox="1">
            <a:spLocks/>
          </p:cNvSpPr>
          <p:nvPr/>
        </p:nvSpPr>
        <p:spPr>
          <a:xfrm>
            <a:off x="611982" y="475059"/>
            <a:ext cx="4938712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D627FECD-F9F4-42EF-B29A-24F053018BDD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6861968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기대 효과 및 활용 방안</a:t>
            </a:r>
            <a:endParaRPr lang="ko-KR" altLang="en-US" sz="3000" dirty="0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0F6FED0-467B-431F-8808-E7FBAC3AC497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47D29C9-ED2F-4FA2-94AD-3EDB37DAFC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6747790-3164-43EA-B8C4-EF0AAF34F64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00" y="3148351"/>
            <a:ext cx="5547916" cy="308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280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7">
            <a:extLst>
              <a:ext uri="{FF2B5EF4-FFF2-40B4-BE49-F238E27FC236}">
                <a16:creationId xmlns:a16="http://schemas.microsoft.com/office/drawing/2014/main" id="{12238A66-B8CE-477D-890E-DC00F8B59D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l="6789" t="10755" r="10802" b="13319"/>
          <a:stretch/>
        </p:blipFill>
        <p:spPr>
          <a:xfrm>
            <a:off x="9791581" y="4191000"/>
            <a:ext cx="2260601" cy="204470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73E6348C-B584-4DED-BA3D-14E552AEDC2A}"/>
              </a:ext>
            </a:extLst>
          </p:cNvPr>
          <p:cNvSpPr/>
          <p:nvPr/>
        </p:nvSpPr>
        <p:spPr>
          <a:xfrm>
            <a:off x="2514481" y="6018696"/>
            <a:ext cx="7277100" cy="508000"/>
          </a:xfrm>
          <a:prstGeom prst="roundRect">
            <a:avLst/>
          </a:prstGeom>
          <a:solidFill>
            <a:srgbClr val="A9D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DC1D85-4B1A-4AB0-AE32-A43A1D6F8ECA}"/>
              </a:ext>
            </a:extLst>
          </p:cNvPr>
          <p:cNvSpPr txBox="1"/>
          <p:nvPr/>
        </p:nvSpPr>
        <p:spPr>
          <a:xfrm>
            <a:off x="1445709" y="1698836"/>
            <a:ext cx="9300581" cy="27699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[2021</a:t>
            </a:r>
            <a:r>
              <a:rPr lang="ko-KR" alt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년 대학생 논문 및 </a:t>
            </a:r>
            <a:r>
              <a:rPr lang="ko-KR" altLang="en-US" sz="2400" b="1" dirty="0" err="1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캡스톤디자인</a:t>
            </a:r>
            <a:r>
              <a:rPr lang="ko-KR" alt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경진대회 </a:t>
            </a:r>
            <a:r>
              <a:rPr 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- </a:t>
            </a:r>
            <a:r>
              <a:rPr lang="ko-KR" alt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온</a:t>
            </a:r>
            <a:r>
              <a:rPr 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/</a:t>
            </a:r>
            <a:r>
              <a:rPr lang="ko-KR" alt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오프라인</a:t>
            </a:r>
            <a:r>
              <a:rPr 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(</a:t>
            </a:r>
            <a:r>
              <a:rPr lang="ko-KR" alt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광운대학교</a:t>
            </a:r>
            <a:r>
              <a:rPr lang="en-US" altLang="ko-KR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)]</a:t>
            </a:r>
            <a:endParaRPr lang="ko-KR" altLang="en-US" sz="2400" b="1" dirty="0">
              <a:solidFill>
                <a:srgbClr val="FF505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  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pPr algn="ctr"/>
            <a:endParaRPr 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pPr algn="ctr"/>
            <a:endParaRPr 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pPr algn="ctr"/>
            <a:endParaRPr 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pPr algn="ctr"/>
            <a:endParaRPr 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  <a:p>
            <a:pPr algn="ctr"/>
            <a:endParaRPr 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[2021</a:t>
            </a:r>
            <a:r>
              <a:rPr lang="ko-KR" alt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년 추계학술대회 </a:t>
            </a:r>
            <a:r>
              <a:rPr 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-</a:t>
            </a:r>
            <a:r>
              <a:rPr lang="en-US" altLang="ko-KR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ko-KR" alt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온</a:t>
            </a:r>
            <a:r>
              <a:rPr lang="en-US" altLang="ko-KR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/</a:t>
            </a:r>
            <a:r>
              <a:rPr lang="ko-KR" alt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오프라인</a:t>
            </a:r>
            <a:r>
              <a:rPr lang="en-US" altLang="ko-KR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(</a:t>
            </a:r>
            <a:r>
              <a:rPr lang="ko-KR" altLang="en-US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광운대학교</a:t>
            </a:r>
            <a:r>
              <a:rPr lang="en-US" altLang="ko-KR" sz="2400" b="1" dirty="0">
                <a:solidFill>
                  <a:srgbClr val="FF505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)]</a:t>
            </a:r>
            <a:endParaRPr lang="ko-KR" sz="2400" b="1" dirty="0">
              <a:solidFill>
                <a:srgbClr val="FF505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endParaRPr 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5B66AE1-5123-4902-9EAC-082EDBCEE6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74DF5E60-C32C-4AE0-B79B-95DD1863A645}"/>
              </a:ext>
            </a:extLst>
          </p:cNvPr>
          <p:cNvSpPr txBox="1">
            <a:spLocks/>
          </p:cNvSpPr>
          <p:nvPr/>
        </p:nvSpPr>
        <p:spPr>
          <a:xfrm>
            <a:off x="611982" y="475059"/>
            <a:ext cx="4938712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7665C57D-BFC8-403E-B0D5-EDBE2D46AFFE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6861968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예상되는 주요 과제 성과</a:t>
            </a:r>
            <a:endParaRPr lang="ko-KR" altLang="en-US" sz="3000" dirty="0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4FB2BB3-3FCB-4D8E-B016-0154F5363696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B0B96B-CC5A-4140-B400-956F89D65E76}"/>
              </a:ext>
            </a:extLst>
          </p:cNvPr>
          <p:cNvSpPr txBox="1"/>
          <p:nvPr/>
        </p:nvSpPr>
        <p:spPr>
          <a:xfrm>
            <a:off x="2607640" y="6081006"/>
            <a:ext cx="704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개발 진행 상황에 따라 어느 학술대회를 참가할지 결정하여 논문을 발표할 </a:t>
            </a:r>
            <a:r>
              <a:rPr lang="ko-KR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예정</a:t>
            </a:r>
            <a:endParaRPr lang="ko-KR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A3C64E-A5DE-4AE3-9623-4B214BAC133F}"/>
              </a:ext>
            </a:extLst>
          </p:cNvPr>
          <p:cNvSpPr txBox="1"/>
          <p:nvPr/>
        </p:nvSpPr>
        <p:spPr>
          <a:xfrm>
            <a:off x="4326440" y="2136091"/>
            <a:ext cx="4254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개최기간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: 2021-11-27 (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토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) ~ 2021-11-27 (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토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)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개최장소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: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서울과학기술대학교 및 온라인 병행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논문신청기간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: 2021-07-08 ~ 2021-11-01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논문제출기간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: 2021-07-08 ~ 2021-11-01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사전등록기간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: 2021-09-01 ~ 2021-11-16</a:t>
            </a:r>
            <a:endParaRPr lang="ko-KR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EB56CB-0DDA-4F9D-B917-F0DD3A205CAB}"/>
              </a:ext>
            </a:extLst>
          </p:cNvPr>
          <p:cNvSpPr txBox="1"/>
          <p:nvPr/>
        </p:nvSpPr>
        <p:spPr>
          <a:xfrm>
            <a:off x="4326440" y="4161028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개최기간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: 2021-11-26 (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금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) ~ 2021-11-27 (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토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)</a:t>
            </a:r>
            <a:endParaRPr lang="ko-KR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개최장소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: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서울과학기술대학교 </a:t>
            </a:r>
            <a:r>
              <a:rPr lang="ko-KR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및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온라인 병행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논문신청기간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: 2021-07-08 ~ 2021-10-15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논문제출기간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: 2021-07-08 ~ 2021-10-15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사전등록기간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: 2021-09-01 ~ 2021-11-16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7080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장애인전용 주차구역은 장애인이 편리하게 자동차를 사용할 수 있도록 돕는 특별한 사회적 배려이다. 그렇기 때문에 장애인은 차량을 장애인전용 주차구역에 주차할 수도 있고, 그렇지 않을 수도 있다. ⓒ베이비뉴스">
            <a:extLst>
              <a:ext uri="{FF2B5EF4-FFF2-40B4-BE49-F238E27FC236}">
                <a16:creationId xmlns:a16="http://schemas.microsoft.com/office/drawing/2014/main" id="{DA694C0C-7C3C-406D-ABA0-B11E31FB9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438"/>
          <a:stretch/>
        </p:blipFill>
        <p:spPr bwMode="auto">
          <a:xfrm>
            <a:off x="0" y="-1"/>
            <a:ext cx="12192000" cy="684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CB28328F-25CE-417E-8B98-7B657EA9FFF0}"/>
              </a:ext>
            </a:extLst>
          </p:cNvPr>
          <p:cNvSpPr txBox="1">
            <a:spLocks/>
          </p:cNvSpPr>
          <p:nvPr/>
        </p:nvSpPr>
        <p:spPr>
          <a:xfrm>
            <a:off x="845939" y="2908872"/>
            <a:ext cx="10713670" cy="16377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90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감사합니다</a:t>
            </a:r>
            <a:r>
              <a:rPr lang="en-US" altLang="ko-KR" sz="90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.</a:t>
            </a:r>
            <a:endParaRPr lang="ko-KR" sz="9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52C77219-968D-4D43-867D-499DE0F2F4EE}"/>
              </a:ext>
            </a:extLst>
          </p:cNvPr>
          <p:cNvSpPr txBox="1">
            <a:spLocks/>
          </p:cNvSpPr>
          <p:nvPr/>
        </p:nvSpPr>
        <p:spPr>
          <a:xfrm>
            <a:off x="8556771" y="4716133"/>
            <a:ext cx="3495411" cy="21418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000">
                <a:solidFill>
                  <a:srgbClr val="FF505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KNU</a:t>
            </a:r>
            <a:r>
              <a:rPr lang="en-US" altLang="ko-KR" sz="20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0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컴퓨터학부 4조</a:t>
            </a:r>
            <a:endParaRPr lang="ko-KR" sz="200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ko-KR" altLang="en-US" sz="20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2017113243 이건형</a:t>
            </a:r>
          </a:p>
          <a:p>
            <a:pPr algn="r"/>
            <a:r>
              <a:rPr lang="ko-KR" altLang="en-US" sz="20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2017112277 정원영</a:t>
            </a:r>
          </a:p>
          <a:p>
            <a:pPr algn="r"/>
            <a:r>
              <a:rPr lang="ko-KR" altLang="en-US" sz="20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2017113627 이동우</a:t>
            </a:r>
          </a:p>
          <a:p>
            <a:pPr algn="r"/>
            <a:r>
              <a:rPr lang="ko-KR" altLang="en-US" sz="20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2017110675 류진호</a:t>
            </a:r>
            <a:endParaRPr lang="ko-KR" altLang="en-US" sz="2000" dirty="0" err="1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13CBFFF-AB4E-499D-A34A-9A7C35612156}"/>
              </a:ext>
            </a:extLst>
          </p:cNvPr>
          <p:cNvSpPr/>
          <p:nvPr/>
        </p:nvSpPr>
        <p:spPr>
          <a:xfrm>
            <a:off x="639661" y="2915634"/>
            <a:ext cx="109057" cy="1312894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DB19D852-F1DC-42D3-A312-14C9F0253F84}"/>
              </a:ext>
            </a:extLst>
          </p:cNvPr>
          <p:cNvSpPr txBox="1">
            <a:spLocks/>
          </p:cNvSpPr>
          <p:nvPr/>
        </p:nvSpPr>
        <p:spPr>
          <a:xfrm>
            <a:off x="845939" y="2336800"/>
            <a:ext cx="7066161" cy="4747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종합설계프로젝트</a:t>
            </a:r>
            <a:r>
              <a:rPr lang="en-US" altLang="ko-KR" sz="2000" dirty="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1 </a:t>
            </a:r>
            <a:r>
              <a:rPr lang="ko-KR" altLang="en-US" sz="2000" dirty="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대학원연계 </a:t>
            </a:r>
            <a:r>
              <a:rPr lang="en-US" altLang="ko-KR" sz="2000" dirty="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lt"/>
              </a:rPr>
              <a:t>4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CCC82EC-92C7-4D5B-AE9A-207AB6CED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  <p:pic>
        <p:nvPicPr>
          <p:cNvPr id="10" name="그래픽 9" descr="왕관 단색으로 채워진">
            <a:extLst>
              <a:ext uri="{FF2B5EF4-FFF2-40B4-BE49-F238E27FC236}">
                <a16:creationId xmlns:a16="http://schemas.microsoft.com/office/drawing/2014/main" id="{E9CEC607-71FE-46F9-8CC2-5310425C59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50452" y="5043459"/>
            <a:ext cx="387532" cy="38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16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AF1BDFB-FC51-485E-8D40-1CCBAABC3CFE}"/>
              </a:ext>
            </a:extLst>
          </p:cNvPr>
          <p:cNvSpPr/>
          <p:nvPr/>
        </p:nvSpPr>
        <p:spPr>
          <a:xfrm>
            <a:off x="1572419" y="5218058"/>
            <a:ext cx="4061126" cy="485775"/>
          </a:xfrm>
          <a:prstGeom prst="rightArrow">
            <a:avLst>
              <a:gd name="adj1" fmla="val 79358"/>
              <a:gd name="adj2" fmla="val 7935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6FA239EA-F33E-437A-BFB1-5C75DD5A1E93}"/>
              </a:ext>
            </a:extLst>
          </p:cNvPr>
          <p:cNvSpPr/>
          <p:nvPr/>
        </p:nvSpPr>
        <p:spPr>
          <a:xfrm>
            <a:off x="1572419" y="4367785"/>
            <a:ext cx="4061126" cy="485775"/>
          </a:xfrm>
          <a:prstGeom prst="rightArrow">
            <a:avLst>
              <a:gd name="adj1" fmla="val 79358"/>
              <a:gd name="adj2" fmla="val 7935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D0AF9639-8110-4B73-8318-B4698DFF4E63}"/>
              </a:ext>
            </a:extLst>
          </p:cNvPr>
          <p:cNvSpPr/>
          <p:nvPr/>
        </p:nvSpPr>
        <p:spPr>
          <a:xfrm>
            <a:off x="1572419" y="3514682"/>
            <a:ext cx="4061126" cy="485775"/>
          </a:xfrm>
          <a:prstGeom prst="rightArrow">
            <a:avLst>
              <a:gd name="adj1" fmla="val 79358"/>
              <a:gd name="adj2" fmla="val 7935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57080106-6E3A-4647-B0B0-F067D7B8123A}"/>
              </a:ext>
            </a:extLst>
          </p:cNvPr>
          <p:cNvSpPr/>
          <p:nvPr/>
        </p:nvSpPr>
        <p:spPr>
          <a:xfrm>
            <a:off x="1572419" y="2662072"/>
            <a:ext cx="4061126" cy="485775"/>
          </a:xfrm>
          <a:prstGeom prst="rightArrow">
            <a:avLst>
              <a:gd name="adj1" fmla="val 79358"/>
              <a:gd name="adj2" fmla="val 7935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F54CB162-C48F-4545-AEFC-D82305C00DCB}"/>
              </a:ext>
            </a:extLst>
          </p:cNvPr>
          <p:cNvSpPr/>
          <p:nvPr/>
        </p:nvSpPr>
        <p:spPr>
          <a:xfrm>
            <a:off x="1572419" y="1819479"/>
            <a:ext cx="4061126" cy="485775"/>
          </a:xfrm>
          <a:prstGeom prst="rightArrow">
            <a:avLst>
              <a:gd name="adj1" fmla="val 79358"/>
              <a:gd name="adj2" fmla="val 7935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878D53F-9351-4341-90AB-4EDE1BCBD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982" y="475059"/>
            <a:ext cx="4938712" cy="485775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21C7D8FA-36A5-42C3-BA71-8D99E78260F2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2524125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목차</a:t>
            </a:r>
            <a:endParaRPr lang="ko-KR" altLang="en-US" sz="3000" dirty="0" err="1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2B4145A-9D92-41F1-BC08-5539181DC0D8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D6FD0DB3-E213-4230-9E1D-1FA724B9A0B5}"/>
              </a:ext>
            </a:extLst>
          </p:cNvPr>
          <p:cNvSpPr txBox="1">
            <a:spLocks/>
          </p:cNvSpPr>
          <p:nvPr/>
        </p:nvSpPr>
        <p:spPr>
          <a:xfrm>
            <a:off x="1572419" y="1858689"/>
            <a:ext cx="3006725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목적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및 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필요성</a:t>
            </a:r>
            <a:endParaRPr lang="ko-KR" altLang="en-US" sz="2000" dirty="0" err="1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506D356-1A76-4584-954D-882D451636A3}"/>
              </a:ext>
            </a:extLst>
          </p:cNvPr>
          <p:cNvSpPr txBox="1">
            <a:spLocks/>
          </p:cNvSpPr>
          <p:nvPr/>
        </p:nvSpPr>
        <p:spPr>
          <a:xfrm>
            <a:off x="1572419" y="2706414"/>
            <a:ext cx="3978275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내용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및 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추진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방법</a:t>
            </a:r>
            <a:endParaRPr lang="en-US" altLang="ko-KR" sz="2000" dirty="0" err="1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80572AB7-EBE7-4490-AB48-23DA2EC71533}"/>
              </a:ext>
            </a:extLst>
          </p:cNvPr>
          <p:cNvSpPr txBox="1">
            <a:spLocks/>
          </p:cNvSpPr>
          <p:nvPr/>
        </p:nvSpPr>
        <p:spPr>
          <a:xfrm>
            <a:off x="1572419" y="3554139"/>
            <a:ext cx="2227263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추진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일정</a:t>
            </a:r>
            <a:endParaRPr lang="en-US" altLang="ko-KR" sz="2000" dirty="0" err="1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666D0D22-4899-48AE-9958-73E4CFF5F662}"/>
              </a:ext>
            </a:extLst>
          </p:cNvPr>
          <p:cNvSpPr txBox="1">
            <a:spLocks/>
          </p:cNvSpPr>
          <p:nvPr/>
        </p:nvSpPr>
        <p:spPr>
          <a:xfrm>
            <a:off x="1572419" y="4401864"/>
            <a:ext cx="3978275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</a:t>
            </a:r>
            <a:r>
              <a:rPr lang="en-US" altLang="ko-KR" sz="2000" dirty="0" err="1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기대효과</a:t>
            </a:r>
            <a:r>
              <a:rPr lang="en-US" altLang="ko-KR" sz="20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및 </a:t>
            </a:r>
            <a:r>
              <a:rPr lang="en-US" altLang="ko-KR" sz="2000" dirty="0" err="1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활용방안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352A2555-960C-45BC-A4EE-3CEEC13599B1}"/>
              </a:ext>
            </a:extLst>
          </p:cNvPr>
          <p:cNvSpPr txBox="1">
            <a:spLocks/>
          </p:cNvSpPr>
          <p:nvPr/>
        </p:nvSpPr>
        <p:spPr>
          <a:xfrm>
            <a:off x="1572419" y="5249589"/>
            <a:ext cx="3978275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en-US" altLang="ko-KR" sz="2000" dirty="0" err="1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예상되는</a:t>
            </a:r>
            <a:r>
              <a:rPr lang="en-US" altLang="ko-KR" sz="20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주요</a:t>
            </a:r>
            <a:r>
              <a:rPr lang="en-US" altLang="ko-KR" sz="20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과제성과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3029A06-1588-4066-A16C-77DCC914FB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439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C44494C-5CE4-444A-81E6-2DA1D44F32A6}"/>
              </a:ext>
            </a:extLst>
          </p:cNvPr>
          <p:cNvSpPr/>
          <p:nvPr/>
        </p:nvSpPr>
        <p:spPr>
          <a:xfrm>
            <a:off x="921107" y="1701551"/>
            <a:ext cx="5395610" cy="485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102C05F-C41F-4CE0-9145-6F370731D12A}"/>
              </a:ext>
            </a:extLst>
          </p:cNvPr>
          <p:cNvSpPr txBox="1">
            <a:spLocks/>
          </p:cNvSpPr>
          <p:nvPr/>
        </p:nvSpPr>
        <p:spPr>
          <a:xfrm>
            <a:off x="921107" y="1680531"/>
            <a:ext cx="11197825" cy="5570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1. </a:t>
            </a:r>
            <a:r>
              <a:rPr lang="en-US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장애인전용주차구역에</a:t>
            </a:r>
            <a:r>
              <a:rPr 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 </a:t>
            </a:r>
            <a:r>
              <a:rPr lang="en-US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불법으로</a:t>
            </a:r>
            <a:r>
              <a:rPr 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 </a:t>
            </a:r>
            <a:r>
              <a:rPr lang="en-US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주차하는</a:t>
            </a:r>
            <a:r>
              <a:rPr 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사례 증가</a:t>
            </a:r>
            <a:endParaRPr 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8" name="그림 18">
            <a:extLst>
              <a:ext uri="{FF2B5EF4-FFF2-40B4-BE49-F238E27FC236}">
                <a16:creationId xmlns:a16="http://schemas.microsoft.com/office/drawing/2014/main" id="{7D5F2228-7F95-4BD0-A256-031BF7DCB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107" y="2492486"/>
            <a:ext cx="3208012" cy="334342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B65CB9A-D972-4B96-94A4-18ADE9C6A60D}"/>
              </a:ext>
            </a:extLst>
          </p:cNvPr>
          <p:cNvSpPr txBox="1"/>
          <p:nvPr/>
        </p:nvSpPr>
        <p:spPr>
          <a:xfrm>
            <a:off x="11871" y="6267540"/>
            <a:ext cx="11014585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000" dirty="0">
                <a:ea typeface="맑은 고딕"/>
              </a:rPr>
              <a:t>[출처] </a:t>
            </a:r>
            <a:r>
              <a:rPr lang="ko-KR" sz="1000" dirty="0">
                <a:ea typeface="+mn-lt"/>
                <a:cs typeface="+mn-lt"/>
              </a:rPr>
              <a:t>http://www.ohmynews.com/NWS_Web/View/at_pg.aspx?CNTN_CD=A000277222</a:t>
            </a:r>
            <a:r>
              <a:rPr lang="en-US" altLang="ko-KR" sz="1000" dirty="0">
                <a:ea typeface="+mn-lt"/>
                <a:cs typeface="+mn-lt"/>
              </a:rPr>
              <a:t>7</a:t>
            </a:r>
          </a:p>
          <a:p>
            <a:r>
              <a:rPr lang="en-US" altLang="ko-KR" sz="1000" dirty="0">
                <a:ea typeface="맑은 고딕"/>
              </a:rPr>
              <a:t>[</a:t>
            </a:r>
            <a:r>
              <a:rPr lang="ko-KR" altLang="en-US" sz="1000" dirty="0">
                <a:ea typeface="맑은 고딕"/>
              </a:rPr>
              <a:t>출처</a:t>
            </a:r>
            <a:r>
              <a:rPr lang="en-US" altLang="ko-KR" sz="1000" dirty="0">
                <a:ea typeface="맑은 고딕"/>
              </a:rPr>
              <a:t>] http://www.ksmnews.co.kr/default/index_view_page.php?idx=347902&amp;part_idx=170</a:t>
            </a:r>
          </a:p>
          <a:p>
            <a:r>
              <a:rPr lang="en-US" altLang="ko-KR" sz="1000" dirty="0">
                <a:ea typeface="맑은 고딕"/>
              </a:rPr>
              <a:t>[</a:t>
            </a:r>
            <a:r>
              <a:rPr lang="ko-KR" altLang="en-US" sz="1000" dirty="0">
                <a:ea typeface="맑은 고딕"/>
              </a:rPr>
              <a:t>출처</a:t>
            </a:r>
            <a:r>
              <a:rPr lang="en-US" altLang="ko-KR" sz="1000" dirty="0">
                <a:ea typeface="맑은 고딕"/>
              </a:rPr>
              <a:t>] http://ch1.skbroadband.com/content/view?parent_no=24&amp;content_no=54&amp;p_no=121402</a:t>
            </a:r>
          </a:p>
          <a:p>
            <a:endParaRPr lang="en-US" altLang="ko-KR" sz="1000" dirty="0">
              <a:ea typeface="맑은 고딕"/>
            </a:endParaRPr>
          </a:p>
          <a:p>
            <a:endParaRPr lang="ko-KR" altLang="en-US" sz="1000" dirty="0">
              <a:ea typeface="맑은 고딕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A8CD93A7-31E8-4DFC-BE14-653281642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982" y="475059"/>
            <a:ext cx="4938712" cy="485775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35D7B106-4F01-4728-A52D-8834838D814A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4667853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목적 및 필요성</a:t>
            </a:r>
            <a:endParaRPr lang="ko-KR" altLang="en-US" sz="3000" dirty="0" err="1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EE033F1-8215-4550-BFB8-99255B9292E7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5D90DAF-C53C-4962-983F-E6CDE379CD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5700" y="2669201"/>
            <a:ext cx="3128963" cy="301942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0CD9B57E-EC8E-4F5D-947C-73CAD10EDA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7097" y="2945007"/>
            <a:ext cx="3563796" cy="256485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A1B931E-B965-4B4B-9E30-DD25E7A974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502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9CC082E-BA2E-4D8E-A787-A38B08D91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753" y="2335385"/>
            <a:ext cx="3838574" cy="383620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04551C64-2640-442F-9099-022BEC98463D}"/>
              </a:ext>
            </a:extLst>
          </p:cNvPr>
          <p:cNvSpPr/>
          <p:nvPr/>
        </p:nvSpPr>
        <p:spPr>
          <a:xfrm>
            <a:off x="921107" y="1701551"/>
            <a:ext cx="2053321" cy="485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97923F5-AAAE-4E56-BB2E-10E56392E9E5}"/>
              </a:ext>
            </a:extLst>
          </p:cNvPr>
          <p:cNvSpPr txBox="1">
            <a:spLocks/>
          </p:cNvSpPr>
          <p:nvPr/>
        </p:nvSpPr>
        <p:spPr>
          <a:xfrm>
            <a:off x="921107" y="1680531"/>
            <a:ext cx="11197825" cy="5570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2.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기존 단속의 한계</a:t>
            </a:r>
            <a:endParaRPr 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3DBD1EAE-F292-47C5-8AD3-C360CE843E87}"/>
              </a:ext>
            </a:extLst>
          </p:cNvPr>
          <p:cNvSpPr txBox="1">
            <a:spLocks/>
          </p:cNvSpPr>
          <p:nvPr/>
        </p:nvSpPr>
        <p:spPr>
          <a:xfrm>
            <a:off x="611982" y="475059"/>
            <a:ext cx="4938712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47D88F3F-45F9-4730-A4D9-C45ACB3AE541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4667853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목적 및 필요성</a:t>
            </a:r>
            <a:endParaRPr lang="ko-KR" altLang="en-US" sz="3000" dirty="0" err="1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0BA9037-F9BD-4C97-8FD7-BBCFDB8F912A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7D04A2-17E2-4D71-B4BE-953EC15F792F}"/>
              </a:ext>
            </a:extLst>
          </p:cNvPr>
          <p:cNvSpPr txBox="1"/>
          <p:nvPr/>
        </p:nvSpPr>
        <p:spPr>
          <a:xfrm>
            <a:off x="11871" y="6413092"/>
            <a:ext cx="1101458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000" dirty="0">
                <a:ea typeface="+mn-lt"/>
                <a:cs typeface="+mn-lt"/>
              </a:rPr>
              <a:t>[</a:t>
            </a:r>
            <a:r>
              <a:rPr lang="ko-KR" altLang="en-US" sz="1000" dirty="0">
                <a:ea typeface="+mn-lt"/>
                <a:cs typeface="+mn-lt"/>
              </a:rPr>
              <a:t>출처</a:t>
            </a:r>
            <a:r>
              <a:rPr lang="en-US" altLang="ko-KR" sz="1000" dirty="0">
                <a:ea typeface="+mn-lt"/>
                <a:cs typeface="+mn-lt"/>
              </a:rPr>
              <a:t>] http://kpenews.com/View.aspx?No=1350086</a:t>
            </a:r>
          </a:p>
          <a:p>
            <a:r>
              <a:rPr lang="en-US" altLang="ko-KR" sz="1000" dirty="0">
                <a:ea typeface="+mn-lt"/>
                <a:cs typeface="+mn-lt"/>
              </a:rPr>
              <a:t>[</a:t>
            </a:r>
            <a:r>
              <a:rPr lang="en-US" altLang="ko-KR" sz="1000" dirty="0" err="1">
                <a:ea typeface="+mn-lt"/>
                <a:cs typeface="+mn-lt"/>
              </a:rPr>
              <a:t>출처</a:t>
            </a:r>
            <a:r>
              <a:rPr lang="en-US" altLang="ko-KR" sz="1000" dirty="0">
                <a:ea typeface="+mn-lt"/>
                <a:cs typeface="+mn-lt"/>
              </a:rPr>
              <a:t>] http://www.onews.tv/news/articleView.html?idxno=83016</a:t>
            </a:r>
            <a:endParaRPr lang="en-US" altLang="ko-KR" sz="1000" dirty="0">
              <a:ea typeface="맑은 고딕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31983D65-427D-4B37-B78A-CE2A845DD6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42" r="6413"/>
          <a:stretch/>
        </p:blipFill>
        <p:spPr>
          <a:xfrm>
            <a:off x="1313808" y="2575124"/>
            <a:ext cx="3955694" cy="359646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672967F6-797C-4A3A-82D2-CE9A73DA7B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00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8970C9A1-E152-4DAB-8E37-41BF14150929}"/>
              </a:ext>
            </a:extLst>
          </p:cNvPr>
          <p:cNvSpPr/>
          <p:nvPr/>
        </p:nvSpPr>
        <p:spPr>
          <a:xfrm>
            <a:off x="921107" y="1701551"/>
            <a:ext cx="3671914" cy="485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DB326DE3-AA01-44B8-B91B-6A9AFEB54F86}"/>
              </a:ext>
            </a:extLst>
          </p:cNvPr>
          <p:cNvSpPr txBox="1">
            <a:spLocks/>
          </p:cNvSpPr>
          <p:nvPr/>
        </p:nvSpPr>
        <p:spPr>
          <a:xfrm>
            <a:off x="611982" y="475059"/>
            <a:ext cx="4938712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3A6A2CC9-220B-47E0-BEE5-B833E1C258CC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4667853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목적 및 필요성</a:t>
            </a:r>
            <a:endParaRPr lang="ko-KR" altLang="en-US" sz="3000" dirty="0" err="1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B4E0454-3AB8-48B9-B4D8-3F4F4685EA1B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C5F768C-C331-4885-B4B8-CE36DE26832A}"/>
              </a:ext>
            </a:extLst>
          </p:cNvPr>
          <p:cNvSpPr txBox="1">
            <a:spLocks/>
          </p:cNvSpPr>
          <p:nvPr/>
        </p:nvSpPr>
        <p:spPr>
          <a:xfrm>
            <a:off x="921107" y="1680531"/>
            <a:ext cx="11197825" cy="5570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3.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기존의 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CCTV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를 활용한 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SW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 개발</a:t>
            </a:r>
            <a:endParaRPr 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B8A694C9-FE43-44F2-924B-EF3B1863A7C1}"/>
              </a:ext>
            </a:extLst>
          </p:cNvPr>
          <p:cNvGrpSpPr/>
          <p:nvPr/>
        </p:nvGrpSpPr>
        <p:grpSpPr>
          <a:xfrm>
            <a:off x="2223877" y="2400723"/>
            <a:ext cx="7744245" cy="3890341"/>
            <a:chOff x="1843673" y="2486908"/>
            <a:chExt cx="7744245" cy="3890341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560BE2BF-E0F4-406B-8081-D360C2B7C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45227" y="2649002"/>
              <a:ext cx="384571" cy="395455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6C12ADD-BDDF-4BE1-9E29-BCEE8B209BDC}"/>
                </a:ext>
              </a:extLst>
            </p:cNvPr>
            <p:cNvSpPr/>
            <p:nvPr/>
          </p:nvSpPr>
          <p:spPr>
            <a:xfrm>
              <a:off x="2299177" y="4874883"/>
              <a:ext cx="2051643" cy="78497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pic>
          <p:nvPicPr>
            <p:cNvPr id="15" name="그래픽 14" descr="휠체어에 앉은 사람 단색으로 채워진">
              <a:extLst>
                <a:ext uri="{FF2B5EF4-FFF2-40B4-BE49-F238E27FC236}">
                  <a16:creationId xmlns:a16="http://schemas.microsoft.com/office/drawing/2014/main" id="{FB2ABB92-4DCF-457B-9A1F-DF9FED54B8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2678511" y="4632366"/>
              <a:ext cx="1140908" cy="1166048"/>
            </a:xfrm>
            <a:prstGeom prst="rect">
              <a:avLst/>
            </a:prstGeom>
          </p:spPr>
        </p:pic>
        <p:pic>
          <p:nvPicPr>
            <p:cNvPr id="16" name="그래픽 15" descr="자동차 단색으로 채워진">
              <a:extLst>
                <a:ext uri="{FF2B5EF4-FFF2-40B4-BE49-F238E27FC236}">
                  <a16:creationId xmlns:a16="http://schemas.microsoft.com/office/drawing/2014/main" id="{86C18D93-3445-4620-AF39-722CF2C82E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420764" y="3930661"/>
              <a:ext cx="1930056" cy="1888443"/>
            </a:xfrm>
            <a:prstGeom prst="rect">
              <a:avLst/>
            </a:prstGeom>
          </p:spPr>
        </p:pic>
        <p:pic>
          <p:nvPicPr>
            <p:cNvPr id="17" name="그래픽 16" descr="보안 카메라 단색으로 채워진">
              <a:extLst>
                <a:ext uri="{FF2B5EF4-FFF2-40B4-BE49-F238E27FC236}">
                  <a16:creationId xmlns:a16="http://schemas.microsoft.com/office/drawing/2014/main" id="{67620368-A4AF-4B2C-89E4-7A44E341E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flipH="1">
              <a:off x="4946262" y="3080193"/>
              <a:ext cx="869209" cy="850469"/>
            </a:xfrm>
            <a:prstGeom prst="rect">
              <a:avLst/>
            </a:prstGeom>
          </p:spPr>
        </p:pic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15EC3197-EF61-4B94-877A-C42290554479}"/>
                </a:ext>
              </a:extLst>
            </p:cNvPr>
            <p:cNvSpPr/>
            <p:nvPr/>
          </p:nvSpPr>
          <p:spPr>
            <a:xfrm rot="3574019">
              <a:off x="2384266" y="2641928"/>
              <a:ext cx="2491766" cy="3572951"/>
            </a:xfrm>
            <a:prstGeom prst="triangle">
              <a:avLst/>
            </a:prstGeom>
            <a:solidFill>
              <a:srgbClr val="FF0000">
                <a:alpha val="1607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D9E04AF-55B1-4808-BCBC-8918A9C80692}"/>
                </a:ext>
              </a:extLst>
            </p:cNvPr>
            <p:cNvSpPr txBox="1"/>
            <p:nvPr/>
          </p:nvSpPr>
          <p:spPr>
            <a:xfrm>
              <a:off x="5323809" y="2636875"/>
              <a:ext cx="3493465" cy="400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장애인 차량 위반</a:t>
              </a:r>
              <a:r>
                <a:rPr lang="en-US" altLang="ko-KR" sz="20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 </a:t>
              </a:r>
              <a:r>
                <a:rPr lang="ko-KR" altLang="en-US" sz="20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감지</a:t>
              </a:r>
            </a:p>
          </p:txBody>
        </p:sp>
        <p:sp>
          <p:nvSpPr>
            <p:cNvPr id="20" name="화살표: 오른쪽 19">
              <a:extLst>
                <a:ext uri="{FF2B5EF4-FFF2-40B4-BE49-F238E27FC236}">
                  <a16:creationId xmlns:a16="http://schemas.microsoft.com/office/drawing/2014/main" id="{623122D8-583B-42A0-A55F-78AE9AA317E4}"/>
                </a:ext>
              </a:extLst>
            </p:cNvPr>
            <p:cNvSpPr/>
            <p:nvPr/>
          </p:nvSpPr>
          <p:spPr>
            <a:xfrm>
              <a:off x="5914238" y="3670806"/>
              <a:ext cx="1976902" cy="582386"/>
            </a:xfrm>
            <a:prstGeom prst="rightArrow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pic>
          <p:nvPicPr>
            <p:cNvPr id="21" name="그래픽 20" descr="경찰관 남성 단색으로 채워진">
              <a:extLst>
                <a:ext uri="{FF2B5EF4-FFF2-40B4-BE49-F238E27FC236}">
                  <a16:creationId xmlns:a16="http://schemas.microsoft.com/office/drawing/2014/main" id="{59E68A74-6B98-4E15-B900-0414BE18B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046630" y="4869192"/>
              <a:ext cx="1541288" cy="1508057"/>
            </a:xfrm>
            <a:prstGeom prst="rect">
              <a:avLst/>
            </a:prstGeom>
          </p:spPr>
        </p:pic>
        <p:pic>
          <p:nvPicPr>
            <p:cNvPr id="22" name="그래픽 21" descr="서버 윤곽선">
              <a:extLst>
                <a:ext uri="{FF2B5EF4-FFF2-40B4-BE49-F238E27FC236}">
                  <a16:creationId xmlns:a16="http://schemas.microsoft.com/office/drawing/2014/main" id="{21EDB3CA-B21F-45FF-ABFE-8B7703FD40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8014815" y="3152657"/>
              <a:ext cx="1515871" cy="1483188"/>
            </a:xfrm>
            <a:prstGeom prst="rect">
              <a:avLst/>
            </a:prstGeom>
          </p:spPr>
        </p:pic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01DBB713-34EB-44EA-9A08-C014B8662C88}"/>
                </a:ext>
              </a:extLst>
            </p:cNvPr>
            <p:cNvSpPr/>
            <p:nvPr/>
          </p:nvSpPr>
          <p:spPr>
            <a:xfrm>
              <a:off x="4546407" y="2682787"/>
              <a:ext cx="311625" cy="3049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1</a:t>
              </a:r>
              <a:endParaRPr lang="ko-KR" altLang="en-US" sz="2000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CA10DA6-A9E6-494D-B4F6-DC36389D67A8}"/>
                </a:ext>
              </a:extLst>
            </p:cNvPr>
            <p:cNvSpPr/>
            <p:nvPr/>
          </p:nvSpPr>
          <p:spPr>
            <a:xfrm>
              <a:off x="5915302" y="3347040"/>
              <a:ext cx="311625" cy="3049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2</a:t>
              </a:r>
              <a:endParaRPr lang="ko-KR" altLang="en-US" sz="2000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2F7029B-1869-4AB1-BC6B-A7E90E00A0B5}"/>
                </a:ext>
              </a:extLst>
            </p:cNvPr>
            <p:cNvSpPr txBox="1"/>
            <p:nvPr/>
          </p:nvSpPr>
          <p:spPr>
            <a:xfrm>
              <a:off x="6277763" y="3299437"/>
              <a:ext cx="1866962" cy="400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위반 정보 전송</a:t>
              </a:r>
            </a:p>
          </p:txBody>
        </p:sp>
        <p:sp>
          <p:nvSpPr>
            <p:cNvPr id="26" name="화살표: 오른쪽 25">
              <a:extLst>
                <a:ext uri="{FF2B5EF4-FFF2-40B4-BE49-F238E27FC236}">
                  <a16:creationId xmlns:a16="http://schemas.microsoft.com/office/drawing/2014/main" id="{642B42CE-CD3E-4C23-B73F-8C45B2B00078}"/>
                </a:ext>
              </a:extLst>
            </p:cNvPr>
            <p:cNvSpPr/>
            <p:nvPr/>
          </p:nvSpPr>
          <p:spPr>
            <a:xfrm rot="10800000">
              <a:off x="5801565" y="5041140"/>
              <a:ext cx="1988547" cy="582386"/>
            </a:xfrm>
            <a:prstGeom prst="rightArrow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35C05A2-9335-451B-88B3-E043EC201B07}"/>
                </a:ext>
              </a:extLst>
            </p:cNvPr>
            <p:cNvSpPr/>
            <p:nvPr/>
          </p:nvSpPr>
          <p:spPr>
            <a:xfrm>
              <a:off x="5914239" y="5854150"/>
              <a:ext cx="311625" cy="3049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3</a:t>
              </a:r>
              <a:endParaRPr lang="ko-KR" altLang="en-US" sz="2000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C615371-18D8-4D37-8F45-E0170C546663}"/>
                </a:ext>
              </a:extLst>
            </p:cNvPr>
            <p:cNvSpPr txBox="1"/>
            <p:nvPr/>
          </p:nvSpPr>
          <p:spPr>
            <a:xfrm>
              <a:off x="6277762" y="5774811"/>
              <a:ext cx="1866962" cy="400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위반 차량 단속 </a:t>
              </a:r>
            </a:p>
          </p:txBody>
        </p:sp>
        <p:sp>
          <p:nvSpPr>
            <p:cNvPr id="29" name="곱하기 기호 28">
              <a:extLst>
                <a:ext uri="{FF2B5EF4-FFF2-40B4-BE49-F238E27FC236}">
                  <a16:creationId xmlns:a16="http://schemas.microsoft.com/office/drawing/2014/main" id="{5C5BB167-B8F9-48C0-891D-2C1211787AC9}"/>
                </a:ext>
              </a:extLst>
            </p:cNvPr>
            <p:cNvSpPr/>
            <p:nvPr/>
          </p:nvSpPr>
          <p:spPr>
            <a:xfrm>
              <a:off x="4793228" y="2486908"/>
              <a:ext cx="697893" cy="721206"/>
            </a:xfrm>
            <a:prstGeom prst="mathMultiply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</p:grpSp>
      <p:pic>
        <p:nvPicPr>
          <p:cNvPr id="33" name="그림 32">
            <a:extLst>
              <a:ext uri="{FF2B5EF4-FFF2-40B4-BE49-F238E27FC236}">
                <a16:creationId xmlns:a16="http://schemas.microsoft.com/office/drawing/2014/main" id="{F667FBD0-5D29-40D9-8D8B-B3980C68834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048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4" descr="자동차, 실외, 주차, 경찰이(가) 표시된 사진&#10;&#10;자동 생성된 설명">
            <a:extLst>
              <a:ext uri="{FF2B5EF4-FFF2-40B4-BE49-F238E27FC236}">
                <a16:creationId xmlns:a16="http://schemas.microsoft.com/office/drawing/2014/main" id="{389EFD90-58BB-4BAF-9599-68B2E4BC4F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244"/>
          <a:stretch/>
        </p:blipFill>
        <p:spPr>
          <a:xfrm>
            <a:off x="1117402" y="2850438"/>
            <a:ext cx="3927871" cy="2825148"/>
          </a:xfrm>
          <a:prstGeom prst="rect">
            <a:avLst/>
          </a:prstGeom>
        </p:spPr>
      </p:pic>
      <p:pic>
        <p:nvPicPr>
          <p:cNvPr id="5" name="그림 7">
            <a:extLst>
              <a:ext uri="{FF2B5EF4-FFF2-40B4-BE49-F238E27FC236}">
                <a16:creationId xmlns:a16="http://schemas.microsoft.com/office/drawing/2014/main" id="{95073D6D-AEE5-4EF2-8DDD-B55DA83A7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091" y="3612063"/>
            <a:ext cx="1701653" cy="1708463"/>
          </a:xfrm>
          <a:prstGeom prst="rect">
            <a:avLst/>
          </a:prstGeom>
        </p:spPr>
      </p:pic>
      <p:pic>
        <p:nvPicPr>
          <p:cNvPr id="8" name="그림 8">
            <a:extLst>
              <a:ext uri="{FF2B5EF4-FFF2-40B4-BE49-F238E27FC236}">
                <a16:creationId xmlns:a16="http://schemas.microsoft.com/office/drawing/2014/main" id="{E0086421-1561-4385-902D-D125F8B91F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9783" y="3528257"/>
            <a:ext cx="1898798" cy="1876074"/>
          </a:xfrm>
          <a:prstGeom prst="rect">
            <a:avLst/>
          </a:prstGeom>
        </p:spPr>
      </p:pic>
      <p:pic>
        <p:nvPicPr>
          <p:cNvPr id="10" name="그림 10">
            <a:extLst>
              <a:ext uri="{FF2B5EF4-FFF2-40B4-BE49-F238E27FC236}">
                <a16:creationId xmlns:a16="http://schemas.microsoft.com/office/drawing/2014/main" id="{320EBBBB-A22B-4052-8C06-D45521A1CDD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276" t="10859" r="7247" b="9538"/>
          <a:stretch/>
        </p:blipFill>
        <p:spPr>
          <a:xfrm>
            <a:off x="9725646" y="3513095"/>
            <a:ext cx="1898798" cy="190639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A5AC21-7EB8-4A21-BE85-CD5A8C110501}"/>
              </a:ext>
            </a:extLst>
          </p:cNvPr>
          <p:cNvSpPr/>
          <p:nvPr/>
        </p:nvSpPr>
        <p:spPr>
          <a:xfrm>
            <a:off x="921107" y="1701551"/>
            <a:ext cx="1328107" cy="485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3D85B38B-25A3-4C07-AE98-10DBCACF2EF0}"/>
              </a:ext>
            </a:extLst>
          </p:cNvPr>
          <p:cNvSpPr txBox="1">
            <a:spLocks/>
          </p:cNvSpPr>
          <p:nvPr/>
        </p:nvSpPr>
        <p:spPr>
          <a:xfrm>
            <a:off x="611982" y="475059"/>
            <a:ext cx="4938712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5767D7F6-7F64-40A6-A844-7AC58FAA00CE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4667853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내용 및 추진 방법</a:t>
            </a:r>
            <a:endParaRPr lang="ko-KR" altLang="en-US" sz="3000" dirty="0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343B60D-9F8D-43EC-B14C-4969BC10353E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6F28C43E-9AF3-41DA-9DE2-1C59060FE488}"/>
              </a:ext>
            </a:extLst>
          </p:cNvPr>
          <p:cNvSpPr txBox="1">
            <a:spLocks/>
          </p:cNvSpPr>
          <p:nvPr/>
        </p:nvSpPr>
        <p:spPr>
          <a:xfrm>
            <a:off x="921107" y="1680531"/>
            <a:ext cx="11197825" cy="5570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1.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자료 수집</a:t>
            </a:r>
            <a:endParaRPr 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21859A-5D45-464A-83AC-5C3C1A21B129}"/>
              </a:ext>
            </a:extLst>
          </p:cNvPr>
          <p:cNvSpPr txBox="1"/>
          <p:nvPr/>
        </p:nvSpPr>
        <p:spPr>
          <a:xfrm>
            <a:off x="6874037" y="2972292"/>
            <a:ext cx="4141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highlight>
                  <a:srgbClr val="FF9B9B"/>
                </a:highlight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장애인전용주차구역 주차표지 종류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43E417D-D7FF-49C5-8617-A0F48CDDFFD7}"/>
              </a:ext>
            </a:extLst>
          </p:cNvPr>
          <p:cNvSpPr/>
          <p:nvPr/>
        </p:nvSpPr>
        <p:spPr>
          <a:xfrm>
            <a:off x="5383845" y="2858808"/>
            <a:ext cx="6482336" cy="2825148"/>
          </a:xfrm>
          <a:prstGeom prst="rect">
            <a:avLst/>
          </a:prstGeom>
          <a:noFill/>
          <a:ln w="762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D0C201FA-F823-4634-A70B-F09DC16BA7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364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EA2A9E7-B1DE-47D0-A64F-9C4BCA912CD8}"/>
              </a:ext>
            </a:extLst>
          </p:cNvPr>
          <p:cNvSpPr txBox="1"/>
          <p:nvPr/>
        </p:nvSpPr>
        <p:spPr>
          <a:xfrm>
            <a:off x="1249123" y="2472586"/>
            <a:ext cx="105417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-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수집한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자료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사진을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가공하여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데이터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전처리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(Data Preprocessing)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593C31-BE04-4933-ACCE-D028227513BD}"/>
              </a:ext>
            </a:extLst>
          </p:cNvPr>
          <p:cNvSpPr/>
          <p:nvPr/>
        </p:nvSpPr>
        <p:spPr>
          <a:xfrm>
            <a:off x="921107" y="1701551"/>
            <a:ext cx="2852107" cy="485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51927252-664D-4F89-BEEE-870A68F2C6D3}"/>
              </a:ext>
            </a:extLst>
          </p:cNvPr>
          <p:cNvSpPr txBox="1">
            <a:spLocks/>
          </p:cNvSpPr>
          <p:nvPr/>
        </p:nvSpPr>
        <p:spPr>
          <a:xfrm>
            <a:off x="611982" y="475059"/>
            <a:ext cx="4938712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A009CCA-91A5-40C7-A155-16C46409E02E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4667853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내용 및 추진 방법</a:t>
            </a:r>
            <a:endParaRPr lang="ko-KR" altLang="en-US" sz="3000" dirty="0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B7582FA-258D-4D81-9AE0-91F17EA3F5EE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B0FB22FC-EFC2-4457-9D8E-39917A1AA051}"/>
              </a:ext>
            </a:extLst>
          </p:cNvPr>
          <p:cNvSpPr txBox="1">
            <a:spLocks/>
          </p:cNvSpPr>
          <p:nvPr/>
        </p:nvSpPr>
        <p:spPr>
          <a:xfrm>
            <a:off x="921107" y="1680531"/>
            <a:ext cx="11197825" cy="5570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2.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신경망 모델 설계 및 구현</a:t>
            </a:r>
            <a:endParaRPr 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D942478-56D4-4833-977F-AD809E28D31D}"/>
              </a:ext>
            </a:extLst>
          </p:cNvPr>
          <p:cNvGrpSpPr/>
          <p:nvPr/>
        </p:nvGrpSpPr>
        <p:grpSpPr>
          <a:xfrm>
            <a:off x="1556819" y="4016083"/>
            <a:ext cx="9647209" cy="657520"/>
            <a:chOff x="897675" y="4498478"/>
            <a:chExt cx="9323942" cy="635487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38C1415-7603-4E37-A202-5F4F963FD66A}"/>
                </a:ext>
              </a:extLst>
            </p:cNvPr>
            <p:cNvSpPr/>
            <p:nvPr/>
          </p:nvSpPr>
          <p:spPr>
            <a:xfrm>
              <a:off x="897675" y="4498478"/>
              <a:ext cx="1754690" cy="6354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Matrix Representation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FC758C0-288F-41BD-BE06-713AE1D3E76D}"/>
                </a:ext>
              </a:extLst>
            </p:cNvPr>
            <p:cNvSpPr/>
            <p:nvPr/>
          </p:nvSpPr>
          <p:spPr>
            <a:xfrm>
              <a:off x="3420759" y="4498478"/>
              <a:ext cx="1754690" cy="6354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Resize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C3AFAC4-F685-4579-B289-45FF05B5644C}"/>
                </a:ext>
              </a:extLst>
            </p:cNvPr>
            <p:cNvSpPr/>
            <p:nvPr/>
          </p:nvSpPr>
          <p:spPr>
            <a:xfrm>
              <a:off x="5943843" y="4498478"/>
              <a:ext cx="1754690" cy="6354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Data</a:t>
              </a:r>
            </a:p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Augmentation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F97B4E7-8815-4718-BACB-EEDBEF0A1BF1}"/>
                </a:ext>
              </a:extLst>
            </p:cNvPr>
            <p:cNvSpPr/>
            <p:nvPr/>
          </p:nvSpPr>
          <p:spPr>
            <a:xfrm>
              <a:off x="8466927" y="4498478"/>
              <a:ext cx="1754690" cy="6354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Data</a:t>
              </a:r>
            </a:p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Standardization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9" name="화살표: 오른쪽 18">
              <a:extLst>
                <a:ext uri="{FF2B5EF4-FFF2-40B4-BE49-F238E27FC236}">
                  <a16:creationId xmlns:a16="http://schemas.microsoft.com/office/drawing/2014/main" id="{5786F56A-748F-421D-B75F-9D3EB0673925}"/>
                </a:ext>
              </a:extLst>
            </p:cNvPr>
            <p:cNvSpPr/>
            <p:nvPr/>
          </p:nvSpPr>
          <p:spPr>
            <a:xfrm>
              <a:off x="2773055" y="4693110"/>
              <a:ext cx="527013" cy="246221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화살표: 오른쪽 19">
              <a:extLst>
                <a:ext uri="{FF2B5EF4-FFF2-40B4-BE49-F238E27FC236}">
                  <a16:creationId xmlns:a16="http://schemas.microsoft.com/office/drawing/2014/main" id="{9DF6128F-1CE0-4E75-BFBD-1748A3FA139A}"/>
                </a:ext>
              </a:extLst>
            </p:cNvPr>
            <p:cNvSpPr/>
            <p:nvPr/>
          </p:nvSpPr>
          <p:spPr>
            <a:xfrm>
              <a:off x="5296139" y="4693110"/>
              <a:ext cx="527013" cy="246221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50EC0A20-BD4B-4A2C-9282-5A121654B5A7}"/>
                </a:ext>
              </a:extLst>
            </p:cNvPr>
            <p:cNvSpPr/>
            <p:nvPr/>
          </p:nvSpPr>
          <p:spPr>
            <a:xfrm>
              <a:off x="7819223" y="4693110"/>
              <a:ext cx="527013" cy="246221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CABEA593-CBAC-46E3-9AEE-5A906864A4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22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4">
            <a:extLst>
              <a:ext uri="{FF2B5EF4-FFF2-40B4-BE49-F238E27FC236}">
                <a16:creationId xmlns:a16="http://schemas.microsoft.com/office/drawing/2014/main" id="{79E7DEF4-2153-490B-BF67-75E33E26E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7639" y="3334407"/>
            <a:ext cx="3356721" cy="234915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53FA3C-5B8A-4948-B116-330480948B91}"/>
              </a:ext>
            </a:extLst>
          </p:cNvPr>
          <p:cNvSpPr txBox="1"/>
          <p:nvPr/>
        </p:nvSpPr>
        <p:spPr>
          <a:xfrm>
            <a:off x="4176712" y="5819400"/>
            <a:ext cx="383857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&lt;</a:t>
            </a:r>
            <a:r>
              <a:rPr 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Annotation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한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결과물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예시</a:t>
            </a:r>
            <a:r>
              <a:rPr 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&gt;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C81AB87-552E-4D6B-B02C-61A00248B17C}"/>
              </a:ext>
            </a:extLst>
          </p:cNvPr>
          <p:cNvSpPr/>
          <p:nvPr/>
        </p:nvSpPr>
        <p:spPr>
          <a:xfrm>
            <a:off x="921107" y="1701551"/>
            <a:ext cx="2852107" cy="485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1584E6FA-BA17-48D2-91C4-E6EF29B4D7AA}"/>
              </a:ext>
            </a:extLst>
          </p:cNvPr>
          <p:cNvSpPr txBox="1">
            <a:spLocks/>
          </p:cNvSpPr>
          <p:nvPr/>
        </p:nvSpPr>
        <p:spPr>
          <a:xfrm>
            <a:off x="611982" y="475059"/>
            <a:ext cx="4938712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BD0A7620-0E8F-455D-AD66-40F61F772541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4667853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내용 및 추진 방법</a:t>
            </a:r>
            <a:endParaRPr lang="ko-KR" altLang="en-US" sz="3000" dirty="0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AAEF328-4017-45E1-A2B6-B7334A0E0420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B50DC691-464E-406E-A07F-15B49F9EB9C5}"/>
              </a:ext>
            </a:extLst>
          </p:cNvPr>
          <p:cNvSpPr txBox="1">
            <a:spLocks/>
          </p:cNvSpPr>
          <p:nvPr/>
        </p:nvSpPr>
        <p:spPr>
          <a:xfrm>
            <a:off x="921107" y="1680531"/>
            <a:ext cx="11197825" cy="5570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2.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신경망 모델 설계 및 구현</a:t>
            </a:r>
            <a:endParaRPr 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120581-6F7D-4644-887C-53FEB0C0B809}"/>
              </a:ext>
            </a:extLst>
          </p:cNvPr>
          <p:cNvSpPr txBox="1"/>
          <p:nvPr/>
        </p:nvSpPr>
        <p:spPr>
          <a:xfrm>
            <a:off x="1249123" y="2472586"/>
            <a:ext cx="105417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- YOLO-v5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스택을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이용하여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장애인주차표지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감지하는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신경망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모델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설계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3E40B4-FB9E-47C3-80F6-9870F8044F70}"/>
              </a:ext>
            </a:extLst>
          </p:cNvPr>
          <p:cNvSpPr txBox="1"/>
          <p:nvPr/>
        </p:nvSpPr>
        <p:spPr>
          <a:xfrm>
            <a:off x="6229349" y="4244975"/>
            <a:ext cx="66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92.3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A562618-B36D-440D-95CF-2C998CFCF45C}"/>
              </a:ext>
            </a:extLst>
          </p:cNvPr>
          <p:cNvSpPr/>
          <p:nvPr/>
        </p:nvSpPr>
        <p:spPr>
          <a:xfrm>
            <a:off x="4845050" y="4279900"/>
            <a:ext cx="990600" cy="9588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5BBE852-953A-45AE-A67F-CB22660A2193}"/>
              </a:ext>
            </a:extLst>
          </p:cNvPr>
          <p:cNvSpPr txBox="1"/>
          <p:nvPr/>
        </p:nvSpPr>
        <p:spPr>
          <a:xfrm>
            <a:off x="5172075" y="4279900"/>
            <a:ext cx="66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76.3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E0BD669-9A0B-45C2-B05C-F1E324456C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058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653FA3C-5B8A-4948-B116-330480948B91}"/>
              </a:ext>
            </a:extLst>
          </p:cNvPr>
          <p:cNvSpPr txBox="1"/>
          <p:nvPr/>
        </p:nvSpPr>
        <p:spPr>
          <a:xfrm>
            <a:off x="1599009" y="5620978"/>
            <a:ext cx="83510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&lt;Image Enhancement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기법을</a:t>
            </a:r>
            <a:r>
              <a:rPr 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적용한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결과물</a:t>
            </a:r>
            <a:r>
              <a:rPr 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예시</a:t>
            </a:r>
            <a:r>
              <a:rPr 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n-lt"/>
              </a:rPr>
              <a:t>&gt;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+mn-lt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D02FE54-1603-4BD1-ACE9-36EFB531A783}"/>
              </a:ext>
            </a:extLst>
          </p:cNvPr>
          <p:cNvSpPr/>
          <p:nvPr/>
        </p:nvSpPr>
        <p:spPr>
          <a:xfrm>
            <a:off x="921107" y="1701551"/>
            <a:ext cx="3661403" cy="485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86EA8E21-8057-4602-A854-62EC7625E1FA}"/>
              </a:ext>
            </a:extLst>
          </p:cNvPr>
          <p:cNvSpPr txBox="1">
            <a:spLocks/>
          </p:cNvSpPr>
          <p:nvPr/>
        </p:nvSpPr>
        <p:spPr>
          <a:xfrm>
            <a:off x="611982" y="475059"/>
            <a:ext cx="4938712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>
                <a:highlight>
                  <a:srgbClr val="FFFF00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기반 장애인주차표시 인식 시스템</a:t>
            </a:r>
            <a:endParaRPr lang="en-US" sz="2000" dirty="0">
              <a:highlight>
                <a:srgbClr val="FFFF00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+mj-lt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5EBA5B11-73EA-4D08-B8AB-D08B3DBDD725}"/>
              </a:ext>
            </a:extLst>
          </p:cNvPr>
          <p:cNvSpPr txBox="1">
            <a:spLocks/>
          </p:cNvSpPr>
          <p:nvPr/>
        </p:nvSpPr>
        <p:spPr>
          <a:xfrm>
            <a:off x="758032" y="1067990"/>
            <a:ext cx="4667853" cy="485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내용 및 추진 방법</a:t>
            </a:r>
            <a:endParaRPr lang="ko-KR" altLang="en-US" sz="3000" dirty="0">
              <a:solidFill>
                <a:srgbClr val="FF5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B652D8E-E67E-407C-8B65-8F9615D29D10}"/>
              </a:ext>
            </a:extLst>
          </p:cNvPr>
          <p:cNvSpPr/>
          <p:nvPr/>
        </p:nvSpPr>
        <p:spPr>
          <a:xfrm>
            <a:off x="698502" y="1038938"/>
            <a:ext cx="50005" cy="455297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A9D18E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CAA781EB-1EC6-4FC2-A8ED-B733AA81A4A2}"/>
              </a:ext>
            </a:extLst>
          </p:cNvPr>
          <p:cNvSpPr txBox="1">
            <a:spLocks/>
          </p:cNvSpPr>
          <p:nvPr/>
        </p:nvSpPr>
        <p:spPr>
          <a:xfrm>
            <a:off x="921107" y="1680531"/>
            <a:ext cx="11197825" cy="5570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3.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+mj-lt"/>
              </a:rPr>
              <a:t>저해상도 이미지에 대한 인식 연구</a:t>
            </a:r>
            <a:endParaRPr 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3AFD82A-2A63-468B-941C-A9F112EDCE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83947" y="2805763"/>
            <a:ext cx="2495046" cy="256565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83E2358-23B7-4EA0-A1D6-0E825E519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0019" y="2805764"/>
            <a:ext cx="2495046" cy="2565659"/>
          </a:xfrm>
          <a:prstGeom prst="rect">
            <a:avLst/>
          </a:prstGeom>
        </p:spPr>
      </p:pic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04CC5ACD-7C0A-4588-8A5E-6AFCF1F0DCCA}"/>
              </a:ext>
            </a:extLst>
          </p:cNvPr>
          <p:cNvSpPr/>
          <p:nvPr/>
        </p:nvSpPr>
        <p:spPr>
          <a:xfrm>
            <a:off x="5345969" y="3752188"/>
            <a:ext cx="796239" cy="557039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2D92208-B46D-404F-B8CC-7210D4C2F9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93" b="96667" l="278" r="99815">
                        <a14:foregroundMark x1="32130" y1="90000" x2="15648" y2="74630"/>
                        <a14:foregroundMark x1="15648" y1="74630" x2="11296" y2="37685"/>
                        <a14:foregroundMark x1="11296" y1="37685" x2="19167" y2="19074"/>
                        <a14:foregroundMark x1="19167" y1="19074" x2="41204" y2="10000"/>
                        <a14:foregroundMark x1="41204" y1="10000" x2="83426" y2="15833"/>
                        <a14:foregroundMark x1="83426" y1="15833" x2="93796" y2="39815"/>
                        <a14:foregroundMark x1="93796" y1="39815" x2="90278" y2="64444"/>
                        <a14:foregroundMark x1="90278" y1="64444" x2="71111" y2="86944"/>
                        <a14:foregroundMark x1="71111" y1="86944" x2="32963" y2="91944"/>
                        <a14:foregroundMark x1="31389" y1="24630" x2="21574" y2="43611"/>
                        <a14:foregroundMark x1="21574" y1="43611" x2="39167" y2="34074"/>
                        <a14:foregroundMark x1="39167" y1="34074" x2="38241" y2="60000"/>
                        <a14:foregroundMark x1="38241" y1="60000" x2="70648" y2="33519"/>
                        <a14:foregroundMark x1="11389" y1="25000" x2="6389" y2="54259"/>
                        <a14:foregroundMark x1="6389" y1="54259" x2="7500" y2="65370"/>
                        <a14:foregroundMark x1="3333" y1="47315" x2="9074" y2="30370"/>
                        <a14:foregroundMark x1="11759" y1="28889" x2="33796" y2="10000"/>
                        <a14:foregroundMark x1="33796" y1="10000" x2="58889" y2="6481"/>
                        <a14:foregroundMark x1="58889" y1="6481" x2="74444" y2="13889"/>
                        <a14:foregroundMark x1="74444" y1="16204" x2="87130" y2="29907"/>
                        <a14:foregroundMark x1="87130" y1="29907" x2="92685" y2="50833"/>
                        <a14:foregroundMark x1="92685" y1="50833" x2="90278" y2="68519"/>
                        <a14:foregroundMark x1="90278" y1="68519" x2="39815" y2="50926"/>
                        <a14:foregroundMark x1="39815" y1="50926" x2="37130" y2="40833"/>
                        <a14:foregroundMark x1="52500" y1="26944" x2="46389" y2="59630"/>
                        <a14:foregroundMark x1="45648" y1="21944" x2="72130" y2="45833"/>
                        <a14:foregroundMark x1="41389" y1="33148" x2="70648" y2="52315"/>
                        <a14:foregroundMark x1="27963" y1="43148" x2="44815" y2="64630"/>
                        <a14:foregroundMark x1="23704" y1="54630" x2="43333" y2="75000"/>
                        <a14:foregroundMark x1="23704" y1="47685" x2="28333" y2="71019"/>
                        <a14:foregroundMark x1="28333" y1="71019" x2="29815" y2="71944"/>
                        <a14:foregroundMark x1="28333" y1="61204" x2="32500" y2="80000"/>
                        <a14:foregroundMark x1="32963" y1="68148" x2="38704" y2="87315"/>
                        <a14:foregroundMark x1="44815" y1="56944" x2="48704" y2="85833"/>
                        <a14:foregroundMark x1="53704" y1="55000" x2="56389" y2="85833"/>
                        <a14:foregroundMark x1="49815" y1="32685" x2="59074" y2="79259"/>
                        <a14:foregroundMark x1="62963" y1="40000" x2="66759" y2="82685"/>
                        <a14:foregroundMark x1="72500" y1="42315" x2="73704" y2="80370"/>
                        <a14:foregroundMark x1="74074" y1="39259" x2="76759" y2="65370"/>
                        <a14:foregroundMark x1="76759" y1="65370" x2="76759" y2="65370"/>
                        <a14:foregroundMark x1="71389" y1="25370" x2="76389" y2="54630"/>
                        <a14:foregroundMark x1="75648" y1="28889" x2="76019" y2="61574"/>
                        <a14:foregroundMark x1="61389" y1="14259" x2="63704" y2="41204"/>
                        <a14:foregroundMark x1="70648" y1="13519" x2="70648" y2="38519"/>
                        <a14:foregroundMark x1="32130" y1="11944" x2="29815" y2="46944"/>
                        <a14:foregroundMark x1="27130" y1="14259" x2="25648" y2="50833"/>
                        <a14:foregroundMark x1="25278" y1="22315" x2="25648" y2="64259"/>
                        <a14:foregroundMark x1="19074" y1="38519" x2="17500" y2="60833"/>
                        <a14:foregroundMark x1="9074" y1="52685" x2="13889" y2="73796"/>
                        <a14:foregroundMark x1="13889" y1="73796" x2="20278" y2="81574"/>
                        <a14:foregroundMark x1="7963" y1="66944" x2="25556" y2="82963"/>
                        <a14:foregroundMark x1="25556" y1="82963" x2="45556" y2="87315"/>
                        <a14:foregroundMark x1="45556" y1="87315" x2="65463" y2="86204"/>
                        <a14:foregroundMark x1="65463" y1="86204" x2="67130" y2="84630"/>
                        <a14:foregroundMark x1="77500" y1="39630" x2="65833" y2="69259"/>
                        <a14:foregroundMark x1="65833" y1="69259" x2="60648" y2="71574"/>
                        <a14:foregroundMark x1="13333" y1="26204" x2="26574" y2="14630"/>
                        <a14:foregroundMark x1="26574" y1="14630" x2="44722" y2="9630"/>
                        <a14:foregroundMark x1="44722" y1="9630" x2="56019" y2="9630"/>
                        <a14:foregroundMark x1="66389" y1="7315" x2="41574" y2="8056"/>
                        <a14:foregroundMark x1="41574" y1="8056" x2="24815" y2="16944"/>
                        <a14:foregroundMark x1="24815" y1="16944" x2="23704" y2="18519"/>
                        <a14:foregroundMark x1="11389" y1="25000" x2="26019" y2="10463"/>
                        <a14:foregroundMark x1="26019" y1="10463" x2="44815" y2="6204"/>
                        <a14:foregroundMark x1="44815" y1="6204" x2="56759" y2="6204"/>
                        <a14:foregroundMark x1="59815" y1="6574" x2="33333" y2="10000"/>
                        <a14:foregroundMark x1="39074" y1="8889" x2="52963" y2="7685"/>
                        <a14:foregroundMark x1="39815" y1="10370" x2="18704" y2="26389"/>
                        <a14:foregroundMark x1="18704" y1="26389" x2="16759" y2="30000"/>
                        <a14:foregroundMark x1="35278" y1="17315" x2="57130" y2="17685"/>
                        <a14:foregroundMark x1="57130" y1="17685" x2="59074" y2="19259"/>
                        <a14:foregroundMark x1="47500" y1="4630" x2="52963" y2="4259"/>
                        <a14:foregroundMark x1="39815" y1="10000" x2="26389" y2="13148"/>
                        <a14:foregroundMark x1="56019" y1="13519" x2="79074" y2="39630"/>
                        <a14:foregroundMark x1="79074" y1="39630" x2="79815" y2="44630"/>
                        <a14:foregroundMark x1="76389" y1="31944" x2="70463" y2="54167"/>
                        <a14:foregroundMark x1="70463" y1="54167" x2="53333" y2="71204"/>
                        <a14:foregroundMark x1="12130" y1="58148" x2="25648" y2="78148"/>
                        <a14:foregroundMark x1="7500" y1="64259" x2="26574" y2="82315"/>
                        <a14:foregroundMark x1="26574" y1="82315" x2="51389" y2="90185"/>
                        <a14:foregroundMark x1="51389" y1="90185" x2="75556" y2="75000"/>
                        <a14:foregroundMark x1="75556" y1="75000" x2="77500" y2="63148"/>
                        <a14:foregroundMark x1="81019" y1="20000" x2="92963" y2="36296"/>
                        <a14:foregroundMark x1="92963" y1="36296" x2="92963" y2="60833"/>
                        <a14:foregroundMark x1="92963" y1="37685" x2="95278" y2="47315"/>
                        <a14:foregroundMark x1="66019" y1="24630" x2="46296" y2="24815"/>
                        <a14:foregroundMark x1="46296" y1="24815" x2="29444" y2="30370"/>
                        <a14:foregroundMark x1="29444" y1="30370" x2="26759" y2="33889"/>
                        <a14:foregroundMark x1="53704" y1="18148" x2="49444" y2="40833"/>
                        <a14:foregroundMark x1="57130" y1="17315" x2="48704" y2="67315"/>
                        <a14:foregroundMark x1="50278" y1="41944" x2="51759" y2="83519"/>
                        <a14:foregroundMark x1="13704" y1="72315" x2="31574" y2="87593"/>
                        <a14:foregroundMark x1="31574" y1="87593" x2="56667" y2="96019"/>
                        <a14:foregroundMark x1="56667" y1="96019" x2="75463" y2="87778"/>
                        <a14:foregroundMark x1="75463" y1="87778" x2="87500" y2="71759"/>
                        <a14:foregroundMark x1="87500" y1="71759" x2="90463" y2="52870"/>
                        <a14:foregroundMark x1="90463" y1="52870" x2="89444" y2="51574"/>
                        <a14:foregroundMark x1="41019" y1="79259" x2="48333" y2="92685"/>
                        <a14:foregroundMark x1="54444" y1="86574" x2="55648" y2="92685"/>
                        <a14:foregroundMark x1="59074" y1="86574" x2="61759" y2="91944"/>
                        <a14:foregroundMark x1="29444" y1="46574" x2="27130" y2="67685"/>
                        <a14:foregroundMark x1="25278" y1="40370" x2="22130" y2="73889"/>
                        <a14:foregroundMark x1="19444" y1="51204" x2="18333" y2="81204"/>
                        <a14:foregroundMark x1="8333" y1="45370" x2="11389" y2="76944"/>
                        <a14:foregroundMark x1="11389" y1="76944" x2="12130" y2="77685"/>
                        <a14:foregroundMark x1="13704" y1="73148" x2="19815" y2="81204"/>
                        <a14:foregroundMark x1="9244" y1="76563" x2="22500" y2="85370"/>
                        <a14:foregroundMark x1="15648" y1="81944" x2="27963" y2="90370"/>
                        <a14:foregroundMark x1="21759" y1="87315" x2="37963" y2="91944"/>
                        <a14:foregroundMark x1="27963" y1="90833" x2="46019" y2="95000"/>
                        <a14:foregroundMark x1="33704" y1="93148" x2="60278" y2="96759"/>
                        <a14:foregroundMark x1="60278" y1="96759" x2="88981" y2="78426"/>
                        <a14:foregroundMark x1="88981" y1="78426" x2="93704" y2="46574"/>
                        <a14:foregroundMark x1="15648" y1="83519" x2="3611" y2="58148"/>
                        <a14:foregroundMark x1="3611" y1="58148" x2="5926" y2="35000"/>
                        <a14:foregroundMark x1="5926" y1="35000" x2="15648" y2="16944"/>
                        <a14:foregroundMark x1="33095" y1="4198" x2="55278" y2="6574"/>
                        <a14:foregroundMark x1="55278" y1="6574" x2="49444" y2="2685"/>
                        <a14:foregroundMark x1="52130" y1="4259" x2="32500" y2="4630"/>
                        <a14:foregroundMark x1="40648" y1="8519" x2="23889" y2="24537"/>
                        <a14:foregroundMark x1="23889" y1="24537" x2="14722" y2="51389"/>
                        <a14:foregroundMark x1="14722" y1="51389" x2="27963" y2="33889"/>
                        <a14:foregroundMark x1="27963" y1="33889" x2="27963" y2="33889"/>
                        <a14:foregroundMark x1="34815" y1="38148" x2="13889" y2="60000"/>
                        <a14:foregroundMark x1="13889" y1="60000" x2="13704" y2="60370"/>
                        <a14:foregroundMark x1="64074" y1="18889" x2="82500" y2="63519"/>
                        <a14:foregroundMark x1="87963" y1="20370" x2="86389" y2="38519"/>
                        <a14:foregroundMark x1="83333" y1="43889" x2="85217" y2="84505"/>
                        <a14:foregroundMark x1="80278" y1="82315" x2="79815" y2="90000"/>
                        <a14:foregroundMark x1="77655" y1="91539" x2="41019" y2="96204"/>
                        <a14:foregroundMark x1="20648" y1="76204" x2="6111" y2="66296"/>
                        <a14:foregroundMark x1="6111" y1="66296" x2="4074" y2="45833"/>
                        <a14:foregroundMark x1="409" y1="56943" x2="370" y2="57222"/>
                        <a14:foregroundMark x1="2963" y1="38889" x2="508" y2="56247"/>
                        <a14:foregroundMark x1="1253" y1="58998" x2="13750" y2="84152"/>
                        <a14:foregroundMark x1="370" y1="57222" x2="506" y2="57495"/>
                        <a14:foregroundMark x1="16695" y1="87155" x2="35278" y2="95648"/>
                        <a14:foregroundMark x1="35278" y1="95648" x2="61019" y2="90833"/>
                        <a14:foregroundMark x1="61019" y1="90833" x2="72963" y2="83519"/>
                        <a14:foregroundMark x1="37963" y1="95000" x2="11111" y2="77315"/>
                        <a14:foregroundMark x1="11111" y1="77315" x2="7963" y2="47315"/>
                        <a14:foregroundMark x1="12361" y1="17130" x2="23704" y2="31574"/>
                        <a14:foregroundMark x1="12026" y1="16704" x2="12361" y2="17130"/>
                        <a14:foregroundMark x1="27408" y1="6124" x2="59815" y2="10556"/>
                        <a14:foregroundMark x1="59815" y1="10556" x2="79907" y2="30463"/>
                        <a14:foregroundMark x1="79907" y1="30463" x2="82963" y2="65093"/>
                        <a14:foregroundMark x1="82963" y1="65093" x2="71019" y2="84630"/>
                        <a14:foregroundMark x1="71019" y1="84630" x2="70278" y2="84630"/>
                        <a14:foregroundMark x1="86389" y1="56574" x2="97176" y2="65502"/>
                        <a14:foregroundMark x1="93333" y1="47685" x2="87407" y2="80556"/>
                        <a14:foregroundMark x1="87407" y1="80556" x2="86019" y2="83148"/>
                        <a14:foregroundMark x1="84444" y1="73519" x2="85492" y2="84505"/>
                        <a14:foregroundMark x1="77739" y1="91371" x2="53333" y2="91944"/>
                        <a14:foregroundMark x1="37500" y1="79259" x2="17561" y2="88259"/>
                        <a14:foregroundMark x1="16389" y1="77315" x2="12420" y2="82424"/>
                        <a14:foregroundMark x1="24074" y1="53519" x2="9074" y2="22685"/>
                        <a14:foregroundMark x1="9074" y1="22685" x2="9074" y2="22315"/>
                        <a14:foregroundMark x1="5278" y1="35833" x2="2261" y2="64937"/>
                        <a14:foregroundMark x1="16019" y1="65833" x2="8620" y2="75411"/>
                        <a14:foregroundMark x1="29444" y1="88148" x2="26500" y2="93109"/>
                        <a14:foregroundMark x1="98333" y1="44630" x2="99444" y2="46574"/>
                        <a14:foregroundMark x1="71019" y1="16944" x2="34074" y2="6204"/>
                        <a14:foregroundMark x1="93796" y1="57037" x2="99722" y2="57778"/>
                        <a14:foregroundMark x1="95648" y1="60556" x2="98981" y2="42593"/>
                        <a14:backgroundMark x1="6019" y1="87685" x2="11389" y2="97685"/>
                        <a14:backgroundMark x1="2130" y1="79630" x2="11389" y2="94259"/>
                        <a14:backgroundMark x1="9074" y1="85370" x2="15648" y2="91574"/>
                        <a14:backgroundMark x1="4444" y1="87685" x2="1389" y2="71574"/>
                        <a14:backgroundMark x1="1389" y1="65370" x2="11574" y2="84167"/>
                        <a14:backgroundMark x1="11574" y1="84167" x2="25648" y2="98519"/>
                        <a14:backgroundMark x1="11389" y1="90370" x2="7500" y2="85370"/>
                        <a14:backgroundMark x1="14815" y1="89259" x2="27500" y2="97315"/>
                        <a14:backgroundMark x1="79815" y1="96574" x2="89444" y2="84630"/>
                        <a14:backgroundMark x1="87130" y1="88148" x2="86019" y2="89259"/>
                        <a14:backgroundMark x1="85648" y1="93519" x2="80648" y2="94259"/>
                        <a14:backgroundMark x1="79444" y1="92315" x2="85648" y2="91204"/>
                        <a14:backgroundMark x1="84444" y1="91574" x2="84444" y2="97315"/>
                        <a14:backgroundMark x1="97963" y1="69630" x2="99537" y2="64352"/>
                        <a14:backgroundMark x1="99352" y1="68426" x2="98333" y2="66852"/>
                        <a14:backgroundMark x1="99537" y1="68519" x2="99722" y2="65926"/>
                        <a14:backgroundMark x1="98333" y1="68241" x2="98981" y2="66481"/>
                        <a14:backgroundMark x1="98796" y1="67130" x2="99722" y2="69074"/>
                        <a14:backgroundMark x1="97778" y1="66481" x2="99907" y2="66852"/>
                        <a14:backgroundMark x1="98148" y1="66481" x2="97037" y2="68519"/>
                        <a14:backgroundMark x1="98796" y1="65556" x2="98148" y2="67870"/>
                        <a14:backgroundMark x1="98426" y1="65926" x2="97593" y2="81667"/>
                        <a14:backgroundMark x1="89259" y1="91574" x2="85556" y2="92778"/>
                        <a14:backgroundMark x1="88519" y1="88611" x2="83333" y2="93796"/>
                        <a14:backgroundMark x1="85370" y1="90185" x2="85370" y2="95556"/>
                        <a14:backgroundMark x1="86111" y1="91759" x2="86759" y2="95093"/>
                        <a14:backgroundMark x1="77778" y1="92222" x2="83796" y2="89167"/>
                        <a14:backgroundMark x1="78056" y1="92407" x2="86944" y2="86019"/>
                        <a14:backgroundMark x1="86111" y1="86019" x2="84907" y2="86296"/>
                        <a14:backgroundMark x1="86481" y1="85833" x2="85741" y2="85833"/>
                        <a14:backgroundMark x1="77593" y1="93333" x2="78426" y2="91759"/>
                        <a14:backgroundMark x1="79167" y1="92593" x2="78241" y2="91389"/>
                        <a14:backgroundMark x1="77222" y1="92407" x2="79815" y2="91204"/>
                        <a14:backgroundMark x1="25648" y1="95370" x2="23148" y2="93981"/>
                        <a14:backgroundMark x1="24444" y1="93981" x2="26667" y2="94722"/>
                        <a14:backgroundMark x1="18333" y1="89815" x2="16019" y2="87870"/>
                        <a14:backgroundMark x1="18611" y1="89815" x2="16944" y2="88056"/>
                        <a14:backgroundMark x1="8333" y1="83241" x2="4907" y2="76389"/>
                        <a14:backgroundMark x1="3981" y1="76389" x2="5926" y2="78519"/>
                        <a14:backgroundMark x1="5278" y1="78796" x2="5741" y2="78981"/>
                        <a14:backgroundMark x1="3796" y1="75000" x2="556" y2="56389"/>
                        <a14:backgroundMark x1="556" y1="56389" x2="556" y2="56389"/>
                        <a14:backgroundMark x1="2130" y1="65556" x2="185" y2="58611"/>
                        <a14:backgroundMark x1="2315" y1="65926" x2="741" y2="62593"/>
                        <a14:backgroundMark x1="370" y1="59630" x2="0" y2="59167"/>
                        <a14:backgroundMark x1="185" y1="60185" x2="0" y2="57407"/>
                        <a14:backgroundMark x1="7500" y1="15093" x2="12593" y2="13148"/>
                        <a14:backgroundMark x1="10833" y1="15093" x2="13981" y2="13333"/>
                        <a14:backgroundMark x1="11852" y1="15093" x2="13241" y2="13981"/>
                        <a14:backgroundMark x1="12222" y1="15556" x2="13056" y2="15093"/>
                        <a14:backgroundMark x1="12222" y1="15926" x2="12222" y2="15926"/>
                        <a14:backgroundMark x1="12037" y1="16759" x2="12222" y2="16944"/>
                        <a14:backgroundMark x1="12222" y1="16944" x2="11481" y2="16111"/>
                        <a14:backgroundMark x1="12407" y1="17130" x2="12407" y2="17130"/>
                        <a14:backgroundMark x1="12407" y1="17130" x2="12407" y2="17130"/>
                        <a14:backgroundMark x1="23889" y1="6204" x2="30648" y2="3056"/>
                        <a14:backgroundMark x1="32222" y1="3056" x2="22500" y2="5648"/>
                        <a14:backgroundMark x1="24444" y1="4815" x2="28611" y2="3519"/>
                        <a14:backgroundMark x1="26481" y1="6204" x2="26481" y2="6204"/>
                        <a14:backgroundMark x1="22315" y1="8241" x2="28796" y2="4259"/>
                        <a14:backgroundMark x1="92870" y1="12222" x2="97778" y2="23796"/>
                        <a14:backgroundMark x1="99907" y1="59630" x2="99907" y2="59630"/>
                        <a14:backgroundMark x1="99907" y1="58796" x2="99722" y2="52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31" y="138258"/>
            <a:ext cx="544751" cy="54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920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1105</Words>
  <Application>Microsoft Office PowerPoint</Application>
  <PresentationFormat>와이드스크린</PresentationFormat>
  <Paragraphs>207</Paragraphs>
  <Slides>14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배달의민족 한나체 Air</vt:lpstr>
      <vt:lpstr>맑은 고딕</vt:lpstr>
      <vt:lpstr>배달의민족 도현</vt:lpstr>
      <vt:lpstr>Arial</vt:lpstr>
      <vt:lpstr>Office 테마</vt:lpstr>
      <vt:lpstr>인공지능 기반   장애인주차표시 인식 시스템</vt:lpstr>
      <vt:lpstr>인공지능 기반 장애인주차표시 인식 시스템</vt:lpstr>
      <vt:lpstr>인공지능 기반 장애인주차표시 인식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Kotlin에 대해 알아보자</dc:title>
  <dc:creator>Jinho</dc:creator>
  <cp:lastModifiedBy>PC</cp:lastModifiedBy>
  <cp:revision>337</cp:revision>
  <dcterms:created xsi:type="dcterms:W3CDTF">2021-08-19T05:19:06Z</dcterms:created>
  <dcterms:modified xsi:type="dcterms:W3CDTF">2021-09-13T07:53:41Z</dcterms:modified>
</cp:coreProperties>
</file>

<file path=docProps/thumbnail.jpeg>
</file>